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256" r:id="rId2"/>
    <p:sldId id="386" r:id="rId3"/>
    <p:sldId id="326" r:id="rId4"/>
    <p:sldId id="257" r:id="rId5"/>
    <p:sldId id="358" r:id="rId6"/>
    <p:sldId id="357" r:id="rId7"/>
    <p:sldId id="274" r:id="rId8"/>
    <p:sldId id="275" r:id="rId9"/>
    <p:sldId id="276" r:id="rId10"/>
    <p:sldId id="327" r:id="rId11"/>
    <p:sldId id="277" r:id="rId12"/>
    <p:sldId id="302" r:id="rId13"/>
    <p:sldId id="301" r:id="rId14"/>
    <p:sldId id="306" r:id="rId15"/>
    <p:sldId id="303" r:id="rId16"/>
    <p:sldId id="304" r:id="rId17"/>
    <p:sldId id="328" r:id="rId18"/>
    <p:sldId id="329" r:id="rId19"/>
    <p:sldId id="331" r:id="rId20"/>
    <p:sldId id="332" r:id="rId21"/>
    <p:sldId id="333" r:id="rId22"/>
    <p:sldId id="258" r:id="rId23"/>
    <p:sldId id="271" r:id="rId24"/>
    <p:sldId id="259" r:id="rId25"/>
    <p:sldId id="278" r:id="rId26"/>
    <p:sldId id="270" r:id="rId27"/>
    <p:sldId id="377" r:id="rId28"/>
    <p:sldId id="378" r:id="rId29"/>
    <p:sldId id="379" r:id="rId30"/>
    <p:sldId id="380" r:id="rId31"/>
    <p:sldId id="290" r:id="rId32"/>
    <p:sldId id="334" r:id="rId33"/>
    <p:sldId id="279" r:id="rId34"/>
    <p:sldId id="280" r:id="rId35"/>
    <p:sldId id="281" r:id="rId36"/>
    <p:sldId id="282" r:id="rId37"/>
    <p:sldId id="283" r:id="rId38"/>
    <p:sldId id="284" r:id="rId39"/>
    <p:sldId id="285" r:id="rId40"/>
    <p:sldId id="286" r:id="rId41"/>
    <p:sldId id="287" r:id="rId42"/>
    <p:sldId id="288" r:id="rId43"/>
    <p:sldId id="289" r:id="rId44"/>
    <p:sldId id="335" r:id="rId45"/>
    <p:sldId id="318" r:id="rId46"/>
    <p:sldId id="320" r:id="rId47"/>
    <p:sldId id="321" r:id="rId48"/>
    <p:sldId id="381" r:id="rId49"/>
    <p:sldId id="260" r:id="rId50"/>
    <p:sldId id="336" r:id="rId51"/>
    <p:sldId id="312" r:id="rId52"/>
    <p:sldId id="337" r:id="rId53"/>
    <p:sldId id="313" r:id="rId54"/>
    <p:sldId id="314" r:id="rId55"/>
    <p:sldId id="338" r:id="rId56"/>
    <p:sldId id="315" r:id="rId57"/>
    <p:sldId id="384" r:id="rId58"/>
    <p:sldId id="385" r:id="rId59"/>
    <p:sldId id="339" r:id="rId60"/>
    <p:sldId id="263" r:id="rId61"/>
    <p:sldId id="322" r:id="rId62"/>
    <p:sldId id="292" r:id="rId63"/>
    <p:sldId id="340" r:id="rId64"/>
    <p:sldId id="341" r:id="rId65"/>
    <p:sldId id="264" r:id="rId66"/>
    <p:sldId id="300" r:id="rId67"/>
    <p:sldId id="298" r:id="rId68"/>
    <p:sldId id="356" r:id="rId69"/>
    <p:sldId id="291" r:id="rId70"/>
    <p:sldId id="342" r:id="rId71"/>
    <p:sldId id="343" r:id="rId72"/>
    <p:sldId id="344" r:id="rId73"/>
    <p:sldId id="296" r:id="rId74"/>
    <p:sldId id="382" r:id="rId75"/>
    <p:sldId id="383" r:id="rId76"/>
    <p:sldId id="345" r:id="rId77"/>
    <p:sldId id="261" r:id="rId78"/>
    <p:sldId id="316" r:id="rId79"/>
    <p:sldId id="317" r:id="rId80"/>
    <p:sldId id="360" r:id="rId81"/>
    <p:sldId id="361" r:id="rId82"/>
    <p:sldId id="346" r:id="rId83"/>
    <p:sldId id="262" r:id="rId84"/>
    <p:sldId id="323" r:id="rId85"/>
    <p:sldId id="347" r:id="rId86"/>
    <p:sldId id="319" r:id="rId87"/>
    <p:sldId id="362" r:id="rId88"/>
    <p:sldId id="348" r:id="rId89"/>
    <p:sldId id="370" r:id="rId90"/>
    <p:sldId id="349" r:id="rId91"/>
    <p:sldId id="305" r:id="rId92"/>
    <p:sldId id="307" r:id="rId93"/>
    <p:sldId id="363" r:id="rId94"/>
    <p:sldId id="364" r:id="rId95"/>
    <p:sldId id="350" r:id="rId96"/>
    <p:sldId id="272" r:id="rId97"/>
    <p:sldId id="265" r:id="rId98"/>
    <p:sldId id="351" r:id="rId99"/>
    <p:sldId id="266" r:id="rId100"/>
    <p:sldId id="308" r:id="rId101"/>
    <p:sldId id="309" r:id="rId102"/>
    <p:sldId id="387" r:id="rId103"/>
    <p:sldId id="273" r:id="rId104"/>
    <p:sldId id="372" r:id="rId105"/>
    <p:sldId id="373" r:id="rId106"/>
    <p:sldId id="371" r:id="rId107"/>
    <p:sldId id="352" r:id="rId108"/>
    <p:sldId id="310" r:id="rId109"/>
    <p:sldId id="353" r:id="rId110"/>
    <p:sldId id="311" r:id="rId111"/>
    <p:sldId id="374" r:id="rId112"/>
    <p:sldId id="354" r:id="rId113"/>
    <p:sldId id="365" r:id="rId114"/>
    <p:sldId id="294" r:id="rId115"/>
    <p:sldId id="324" r:id="rId116"/>
    <p:sldId id="295" r:id="rId117"/>
    <p:sldId id="367" r:id="rId118"/>
    <p:sldId id="366" r:id="rId119"/>
    <p:sldId id="368" r:id="rId120"/>
    <p:sldId id="369" r:id="rId121"/>
    <p:sldId id="375" r:id="rId122"/>
    <p:sldId id="376" r:id="rId123"/>
    <p:sldId id="293" r:id="rId124"/>
    <p:sldId id="359" r:id="rId125"/>
    <p:sldId id="325" r:id="rId126"/>
    <p:sldId id="355" r:id="rId127"/>
    <p:sldId id="267" r:id="rId128"/>
    <p:sldId id="297" r:id="rId129"/>
    <p:sldId id="299" r:id="rId130"/>
    <p:sldId id="269" r:id="rId131"/>
    <p:sldId id="268"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16042E-0D81-425F-9735-CC2EF2546C7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37448E4-398C-453D-A1D5-E7DC6D7C5A42}">
      <dgm:prSet/>
      <dgm:spPr/>
      <dgm:t>
        <a:bodyPr/>
        <a:lstStyle/>
        <a:p>
          <a:pPr algn="ctr" rtl="0"/>
          <a:r>
            <a:rPr lang="en-US" dirty="0"/>
            <a:t>Goal Of CCNA Training</a:t>
          </a:r>
        </a:p>
      </dgm:t>
    </dgm:pt>
    <dgm:pt modelId="{6CC38C89-33E4-4EBF-80EC-82781EB8975A}" type="parTrans" cxnId="{66909B7E-0953-4743-956F-CB9884BE300E}">
      <dgm:prSet/>
      <dgm:spPr/>
      <dgm:t>
        <a:bodyPr/>
        <a:lstStyle/>
        <a:p>
          <a:endParaRPr lang="en-US"/>
        </a:p>
      </dgm:t>
    </dgm:pt>
    <dgm:pt modelId="{A199E5AB-D73B-4EB2-B4A7-D203EF9391BD}" type="sibTrans" cxnId="{66909B7E-0953-4743-956F-CB9884BE300E}">
      <dgm:prSet/>
      <dgm:spPr/>
      <dgm:t>
        <a:bodyPr/>
        <a:lstStyle/>
        <a:p>
          <a:endParaRPr lang="en-US"/>
        </a:p>
      </dgm:t>
    </dgm:pt>
    <dgm:pt modelId="{26A49681-02DB-4AC1-8EE2-FF360788D874}" type="pres">
      <dgm:prSet presAssocID="{CA16042E-0D81-425F-9735-CC2EF2546C7C}" presName="linear" presStyleCnt="0">
        <dgm:presLayoutVars>
          <dgm:animLvl val="lvl"/>
          <dgm:resizeHandles val="exact"/>
        </dgm:presLayoutVars>
      </dgm:prSet>
      <dgm:spPr/>
    </dgm:pt>
    <dgm:pt modelId="{27075113-396D-46E4-93A6-80A933995C34}" type="pres">
      <dgm:prSet presAssocID="{537448E4-398C-453D-A1D5-E7DC6D7C5A42}" presName="parentText" presStyleLbl="node1" presStyleIdx="0" presStyleCnt="1">
        <dgm:presLayoutVars>
          <dgm:chMax val="0"/>
          <dgm:bulletEnabled val="1"/>
        </dgm:presLayoutVars>
      </dgm:prSet>
      <dgm:spPr/>
    </dgm:pt>
  </dgm:ptLst>
  <dgm:cxnLst>
    <dgm:cxn modelId="{D421CB0D-2F39-430B-AB61-138B0B0D572B}" type="presOf" srcId="{537448E4-398C-453D-A1D5-E7DC6D7C5A42}" destId="{27075113-396D-46E4-93A6-80A933995C34}" srcOrd="0" destOrd="0" presId="urn:microsoft.com/office/officeart/2005/8/layout/vList2"/>
    <dgm:cxn modelId="{5F69AD2A-0A9C-4378-A4A7-D3860B20E490}" type="presOf" srcId="{CA16042E-0D81-425F-9735-CC2EF2546C7C}" destId="{26A49681-02DB-4AC1-8EE2-FF360788D874}" srcOrd="0" destOrd="0" presId="urn:microsoft.com/office/officeart/2005/8/layout/vList2"/>
    <dgm:cxn modelId="{66909B7E-0953-4743-956F-CB9884BE300E}" srcId="{CA16042E-0D81-425F-9735-CC2EF2546C7C}" destId="{537448E4-398C-453D-A1D5-E7DC6D7C5A42}" srcOrd="0" destOrd="0" parTransId="{6CC38C89-33E4-4EBF-80EC-82781EB8975A}" sibTransId="{A199E5AB-D73B-4EB2-B4A7-D203EF9391BD}"/>
    <dgm:cxn modelId="{8BA7C803-9158-4632-BC67-ABB315B2F86B}" type="presParOf" srcId="{26A49681-02DB-4AC1-8EE2-FF360788D874}" destId="{27075113-396D-46E4-93A6-80A933995C3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E26886-AEF4-479E-B723-898EE0CB7E7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89C9DD89-32F3-43E4-B2B1-9D9BCFECCDAF}">
      <dgm:prSet/>
      <dgm:spPr/>
      <dgm:t>
        <a:bodyPr/>
        <a:lstStyle/>
        <a:p>
          <a:r>
            <a:rPr lang="en-US"/>
            <a:t>Private IP Address</a:t>
          </a:r>
        </a:p>
      </dgm:t>
    </dgm:pt>
    <dgm:pt modelId="{41B6F641-4FA9-4E87-876F-146A31F25E3A}" type="parTrans" cxnId="{E756FF79-B7AB-4AC8-B38C-72EE16BC265B}">
      <dgm:prSet/>
      <dgm:spPr/>
      <dgm:t>
        <a:bodyPr/>
        <a:lstStyle/>
        <a:p>
          <a:endParaRPr lang="en-US"/>
        </a:p>
      </dgm:t>
    </dgm:pt>
    <dgm:pt modelId="{064DD086-49F3-46F3-9E35-DDA19322DD3D}" type="sibTrans" cxnId="{E756FF79-B7AB-4AC8-B38C-72EE16BC265B}">
      <dgm:prSet/>
      <dgm:spPr/>
      <dgm:t>
        <a:bodyPr/>
        <a:lstStyle/>
        <a:p>
          <a:endParaRPr lang="en-US"/>
        </a:p>
      </dgm:t>
    </dgm:pt>
    <dgm:pt modelId="{CCB4CA45-5815-473A-AE2A-B48ADB67608B}">
      <dgm:prSet/>
      <dgm:spPr/>
      <dgm:t>
        <a:bodyPr/>
        <a:lstStyle/>
        <a:p>
          <a:r>
            <a:rPr lang="en-US"/>
            <a:t>Public/Real IP Address</a:t>
          </a:r>
        </a:p>
      </dgm:t>
    </dgm:pt>
    <dgm:pt modelId="{9D019D79-F748-47D1-AA23-6C1E7A17BED0}" type="parTrans" cxnId="{749C5373-9CF8-4D6D-98E1-C1FDF6FF3F77}">
      <dgm:prSet/>
      <dgm:spPr/>
      <dgm:t>
        <a:bodyPr/>
        <a:lstStyle/>
        <a:p>
          <a:endParaRPr lang="en-US"/>
        </a:p>
      </dgm:t>
    </dgm:pt>
    <dgm:pt modelId="{F359D8D7-8A77-4597-80D8-C7F190B0928C}" type="sibTrans" cxnId="{749C5373-9CF8-4D6D-98E1-C1FDF6FF3F77}">
      <dgm:prSet/>
      <dgm:spPr/>
      <dgm:t>
        <a:bodyPr/>
        <a:lstStyle/>
        <a:p>
          <a:endParaRPr lang="en-US"/>
        </a:p>
      </dgm:t>
    </dgm:pt>
    <dgm:pt modelId="{6BC88709-11D3-4D5E-9C6C-F74C085F2B75}" type="pres">
      <dgm:prSet presAssocID="{D7E26886-AEF4-479E-B723-898EE0CB7E7C}" presName="hierChild1" presStyleCnt="0">
        <dgm:presLayoutVars>
          <dgm:chPref val="1"/>
          <dgm:dir/>
          <dgm:animOne val="branch"/>
          <dgm:animLvl val="lvl"/>
          <dgm:resizeHandles/>
        </dgm:presLayoutVars>
      </dgm:prSet>
      <dgm:spPr/>
    </dgm:pt>
    <dgm:pt modelId="{B388BB94-F233-4D21-9C8B-B50839BE2823}" type="pres">
      <dgm:prSet presAssocID="{89C9DD89-32F3-43E4-B2B1-9D9BCFECCDAF}" presName="hierRoot1" presStyleCnt="0"/>
      <dgm:spPr/>
    </dgm:pt>
    <dgm:pt modelId="{FF925B7E-8F38-4725-8665-2A5A356A8127}" type="pres">
      <dgm:prSet presAssocID="{89C9DD89-32F3-43E4-B2B1-9D9BCFECCDAF}" presName="composite" presStyleCnt="0"/>
      <dgm:spPr/>
    </dgm:pt>
    <dgm:pt modelId="{3C63B3FA-2389-4A2B-8C2C-A3F55E92CF33}" type="pres">
      <dgm:prSet presAssocID="{89C9DD89-32F3-43E4-B2B1-9D9BCFECCDAF}" presName="background" presStyleLbl="node0" presStyleIdx="0" presStyleCnt="2"/>
      <dgm:spPr/>
    </dgm:pt>
    <dgm:pt modelId="{C53D0288-B342-429E-9378-10C60A00661B}" type="pres">
      <dgm:prSet presAssocID="{89C9DD89-32F3-43E4-B2B1-9D9BCFECCDAF}" presName="text" presStyleLbl="fgAcc0" presStyleIdx="0" presStyleCnt="2">
        <dgm:presLayoutVars>
          <dgm:chPref val="3"/>
        </dgm:presLayoutVars>
      </dgm:prSet>
      <dgm:spPr/>
    </dgm:pt>
    <dgm:pt modelId="{C588FB81-190D-46EB-A590-022E2CCD6BF9}" type="pres">
      <dgm:prSet presAssocID="{89C9DD89-32F3-43E4-B2B1-9D9BCFECCDAF}" presName="hierChild2" presStyleCnt="0"/>
      <dgm:spPr/>
    </dgm:pt>
    <dgm:pt modelId="{369F9EEE-E71B-4DD2-BBF8-5A7AB9D7450E}" type="pres">
      <dgm:prSet presAssocID="{CCB4CA45-5815-473A-AE2A-B48ADB67608B}" presName="hierRoot1" presStyleCnt="0"/>
      <dgm:spPr/>
    </dgm:pt>
    <dgm:pt modelId="{20DB1BA2-4438-4A8F-8D22-16AF2FE05C62}" type="pres">
      <dgm:prSet presAssocID="{CCB4CA45-5815-473A-AE2A-B48ADB67608B}" presName="composite" presStyleCnt="0"/>
      <dgm:spPr/>
    </dgm:pt>
    <dgm:pt modelId="{3F2B7696-8402-4084-A550-0E848E66AD38}" type="pres">
      <dgm:prSet presAssocID="{CCB4CA45-5815-473A-AE2A-B48ADB67608B}" presName="background" presStyleLbl="node0" presStyleIdx="1" presStyleCnt="2"/>
      <dgm:spPr/>
    </dgm:pt>
    <dgm:pt modelId="{A3D5214D-BC81-4024-91B5-108D7D8D36D2}" type="pres">
      <dgm:prSet presAssocID="{CCB4CA45-5815-473A-AE2A-B48ADB67608B}" presName="text" presStyleLbl="fgAcc0" presStyleIdx="1" presStyleCnt="2">
        <dgm:presLayoutVars>
          <dgm:chPref val="3"/>
        </dgm:presLayoutVars>
      </dgm:prSet>
      <dgm:spPr/>
    </dgm:pt>
    <dgm:pt modelId="{DE5AE342-1030-4219-BEE3-8DAB2EC60E6A}" type="pres">
      <dgm:prSet presAssocID="{CCB4CA45-5815-473A-AE2A-B48ADB67608B}" presName="hierChild2" presStyleCnt="0"/>
      <dgm:spPr/>
    </dgm:pt>
  </dgm:ptLst>
  <dgm:cxnLst>
    <dgm:cxn modelId="{643AD048-52EC-4F81-922C-6E8A420F487D}" type="presOf" srcId="{CCB4CA45-5815-473A-AE2A-B48ADB67608B}" destId="{A3D5214D-BC81-4024-91B5-108D7D8D36D2}" srcOrd="0" destOrd="0" presId="urn:microsoft.com/office/officeart/2005/8/layout/hierarchy1"/>
    <dgm:cxn modelId="{749C5373-9CF8-4D6D-98E1-C1FDF6FF3F77}" srcId="{D7E26886-AEF4-479E-B723-898EE0CB7E7C}" destId="{CCB4CA45-5815-473A-AE2A-B48ADB67608B}" srcOrd="1" destOrd="0" parTransId="{9D019D79-F748-47D1-AA23-6C1E7A17BED0}" sibTransId="{F359D8D7-8A77-4597-80D8-C7F190B0928C}"/>
    <dgm:cxn modelId="{E756FF79-B7AB-4AC8-B38C-72EE16BC265B}" srcId="{D7E26886-AEF4-479E-B723-898EE0CB7E7C}" destId="{89C9DD89-32F3-43E4-B2B1-9D9BCFECCDAF}" srcOrd="0" destOrd="0" parTransId="{41B6F641-4FA9-4E87-876F-146A31F25E3A}" sibTransId="{064DD086-49F3-46F3-9E35-DDA19322DD3D}"/>
    <dgm:cxn modelId="{8871BCB9-8F79-4505-8EB5-D672CA867AA0}" type="presOf" srcId="{89C9DD89-32F3-43E4-B2B1-9D9BCFECCDAF}" destId="{C53D0288-B342-429E-9378-10C60A00661B}" srcOrd="0" destOrd="0" presId="urn:microsoft.com/office/officeart/2005/8/layout/hierarchy1"/>
    <dgm:cxn modelId="{215DF1D8-ADF3-4EE0-A01F-B6F023EB11BA}" type="presOf" srcId="{D7E26886-AEF4-479E-B723-898EE0CB7E7C}" destId="{6BC88709-11D3-4D5E-9C6C-F74C085F2B75}" srcOrd="0" destOrd="0" presId="urn:microsoft.com/office/officeart/2005/8/layout/hierarchy1"/>
    <dgm:cxn modelId="{EE67FBE2-C949-42AE-A5A8-C960B3338203}" type="presParOf" srcId="{6BC88709-11D3-4D5E-9C6C-F74C085F2B75}" destId="{B388BB94-F233-4D21-9C8B-B50839BE2823}" srcOrd="0" destOrd="0" presId="urn:microsoft.com/office/officeart/2005/8/layout/hierarchy1"/>
    <dgm:cxn modelId="{B60E77C5-A95A-48A9-9B14-C8029E08BCC4}" type="presParOf" srcId="{B388BB94-F233-4D21-9C8B-B50839BE2823}" destId="{FF925B7E-8F38-4725-8665-2A5A356A8127}" srcOrd="0" destOrd="0" presId="urn:microsoft.com/office/officeart/2005/8/layout/hierarchy1"/>
    <dgm:cxn modelId="{88178290-10B0-441E-85E4-9C5CC9C62629}" type="presParOf" srcId="{FF925B7E-8F38-4725-8665-2A5A356A8127}" destId="{3C63B3FA-2389-4A2B-8C2C-A3F55E92CF33}" srcOrd="0" destOrd="0" presId="urn:microsoft.com/office/officeart/2005/8/layout/hierarchy1"/>
    <dgm:cxn modelId="{2D16CC28-486B-4480-AC0C-E1238AF5A708}" type="presParOf" srcId="{FF925B7E-8F38-4725-8665-2A5A356A8127}" destId="{C53D0288-B342-429E-9378-10C60A00661B}" srcOrd="1" destOrd="0" presId="urn:microsoft.com/office/officeart/2005/8/layout/hierarchy1"/>
    <dgm:cxn modelId="{391E7519-30D5-4454-95B6-074099E7270D}" type="presParOf" srcId="{B388BB94-F233-4D21-9C8B-B50839BE2823}" destId="{C588FB81-190D-46EB-A590-022E2CCD6BF9}" srcOrd="1" destOrd="0" presId="urn:microsoft.com/office/officeart/2005/8/layout/hierarchy1"/>
    <dgm:cxn modelId="{C80E132A-B897-4A61-A1E4-278B3815D02E}" type="presParOf" srcId="{6BC88709-11D3-4D5E-9C6C-F74C085F2B75}" destId="{369F9EEE-E71B-4DD2-BBF8-5A7AB9D7450E}" srcOrd="1" destOrd="0" presId="urn:microsoft.com/office/officeart/2005/8/layout/hierarchy1"/>
    <dgm:cxn modelId="{BE20042F-2516-483F-B5F9-45C4CF4C21AF}" type="presParOf" srcId="{369F9EEE-E71B-4DD2-BBF8-5A7AB9D7450E}" destId="{20DB1BA2-4438-4A8F-8D22-16AF2FE05C62}" srcOrd="0" destOrd="0" presId="urn:microsoft.com/office/officeart/2005/8/layout/hierarchy1"/>
    <dgm:cxn modelId="{EC6C5665-E178-499F-9F8A-AFB0B9EDD97A}" type="presParOf" srcId="{20DB1BA2-4438-4A8F-8D22-16AF2FE05C62}" destId="{3F2B7696-8402-4084-A550-0E848E66AD38}" srcOrd="0" destOrd="0" presId="urn:microsoft.com/office/officeart/2005/8/layout/hierarchy1"/>
    <dgm:cxn modelId="{6F702EF9-2258-4AAA-8F0F-B54D6DB50945}" type="presParOf" srcId="{20DB1BA2-4438-4A8F-8D22-16AF2FE05C62}" destId="{A3D5214D-BC81-4024-91B5-108D7D8D36D2}" srcOrd="1" destOrd="0" presId="urn:microsoft.com/office/officeart/2005/8/layout/hierarchy1"/>
    <dgm:cxn modelId="{00867797-7492-4EA2-956D-9C225FB6E957}" type="presParOf" srcId="{369F9EEE-E71B-4DD2-BBF8-5A7AB9D7450E}" destId="{DE5AE342-1030-4219-BEE3-8DAB2EC60E6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8728C9-B314-4681-93E8-C50762C745B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E612E8C2-588A-4645-B8A5-DE4B30BCFB7B}">
      <dgm:prSet/>
      <dgm:spPr/>
      <dgm:t>
        <a:bodyPr/>
        <a:lstStyle/>
        <a:p>
          <a:r>
            <a:rPr lang="en-US" dirty="0"/>
            <a:t>RIP</a:t>
          </a:r>
        </a:p>
      </dgm:t>
    </dgm:pt>
    <dgm:pt modelId="{615EF268-0098-4411-B9BB-690C278292CD}" type="parTrans" cxnId="{2B84B2C7-AC19-44C2-8BBF-7D2BE2611F59}">
      <dgm:prSet/>
      <dgm:spPr/>
      <dgm:t>
        <a:bodyPr/>
        <a:lstStyle/>
        <a:p>
          <a:endParaRPr lang="en-US"/>
        </a:p>
      </dgm:t>
    </dgm:pt>
    <dgm:pt modelId="{117CBBC9-63B0-492F-AA56-13B26CA110BF}" type="sibTrans" cxnId="{2B84B2C7-AC19-44C2-8BBF-7D2BE2611F59}">
      <dgm:prSet/>
      <dgm:spPr/>
      <dgm:t>
        <a:bodyPr/>
        <a:lstStyle/>
        <a:p>
          <a:endParaRPr lang="en-US"/>
        </a:p>
      </dgm:t>
    </dgm:pt>
    <dgm:pt modelId="{F4A333E4-F22D-408B-98A3-2819781E3744}">
      <dgm:prSet/>
      <dgm:spPr/>
      <dgm:t>
        <a:bodyPr/>
        <a:lstStyle/>
        <a:p>
          <a:r>
            <a:rPr lang="en-US"/>
            <a:t>EIGRP</a:t>
          </a:r>
        </a:p>
      </dgm:t>
    </dgm:pt>
    <dgm:pt modelId="{90B46F88-E563-445B-8411-6EEF1B8AFB59}" type="parTrans" cxnId="{94D484CA-6C0E-4079-B38E-F2A14817A0FF}">
      <dgm:prSet/>
      <dgm:spPr/>
      <dgm:t>
        <a:bodyPr/>
        <a:lstStyle/>
        <a:p>
          <a:endParaRPr lang="en-US"/>
        </a:p>
      </dgm:t>
    </dgm:pt>
    <dgm:pt modelId="{ADC37C47-9006-4AE5-A289-A5B62374A614}" type="sibTrans" cxnId="{94D484CA-6C0E-4079-B38E-F2A14817A0FF}">
      <dgm:prSet/>
      <dgm:spPr/>
      <dgm:t>
        <a:bodyPr/>
        <a:lstStyle/>
        <a:p>
          <a:endParaRPr lang="en-US"/>
        </a:p>
      </dgm:t>
    </dgm:pt>
    <dgm:pt modelId="{C3763445-EC43-4917-ACB3-918112738E12}">
      <dgm:prSet/>
      <dgm:spPr/>
      <dgm:t>
        <a:bodyPr/>
        <a:lstStyle/>
        <a:p>
          <a:r>
            <a:rPr lang="en-US" dirty="0"/>
            <a:t>OSPF</a:t>
          </a:r>
        </a:p>
      </dgm:t>
    </dgm:pt>
    <dgm:pt modelId="{5BE079E6-DD5F-4B5F-9319-BF9E10B90951}" type="parTrans" cxnId="{287475ED-77D7-4EF6-88BA-AE6BEBE535DF}">
      <dgm:prSet/>
      <dgm:spPr/>
      <dgm:t>
        <a:bodyPr/>
        <a:lstStyle/>
        <a:p>
          <a:endParaRPr lang="en-US"/>
        </a:p>
      </dgm:t>
    </dgm:pt>
    <dgm:pt modelId="{226AF787-CD7E-48B9-B127-25BEC4544F0A}" type="sibTrans" cxnId="{287475ED-77D7-4EF6-88BA-AE6BEBE535DF}">
      <dgm:prSet/>
      <dgm:spPr/>
      <dgm:t>
        <a:bodyPr/>
        <a:lstStyle/>
        <a:p>
          <a:endParaRPr lang="en-US"/>
        </a:p>
      </dgm:t>
    </dgm:pt>
    <dgm:pt modelId="{15AA0636-658D-4C2E-ADCA-3074815BBDDC}">
      <dgm:prSet/>
      <dgm:spPr/>
      <dgm:t>
        <a:bodyPr/>
        <a:lstStyle/>
        <a:p>
          <a:r>
            <a:rPr lang="en-US" dirty="0"/>
            <a:t>Static</a:t>
          </a:r>
        </a:p>
      </dgm:t>
    </dgm:pt>
    <dgm:pt modelId="{29CB779D-DCA2-4389-83D4-C3DFD3534ADF}" type="parTrans" cxnId="{9D0AB4A8-D520-4762-9795-DF22B9236C02}">
      <dgm:prSet/>
      <dgm:spPr/>
      <dgm:t>
        <a:bodyPr/>
        <a:lstStyle/>
        <a:p>
          <a:endParaRPr lang="en-US"/>
        </a:p>
      </dgm:t>
    </dgm:pt>
    <dgm:pt modelId="{7BD6E54C-3BFE-42FE-8F24-2FFD19E7DD9F}" type="sibTrans" cxnId="{9D0AB4A8-D520-4762-9795-DF22B9236C02}">
      <dgm:prSet/>
      <dgm:spPr/>
      <dgm:t>
        <a:bodyPr/>
        <a:lstStyle/>
        <a:p>
          <a:endParaRPr lang="en-US"/>
        </a:p>
      </dgm:t>
    </dgm:pt>
    <dgm:pt modelId="{E5E90597-9BF0-491F-8A73-21E4263BEE49}" type="pres">
      <dgm:prSet presAssocID="{538728C9-B314-4681-93E8-C50762C745B5}" presName="vert0" presStyleCnt="0">
        <dgm:presLayoutVars>
          <dgm:dir/>
          <dgm:animOne val="branch"/>
          <dgm:animLvl val="lvl"/>
        </dgm:presLayoutVars>
      </dgm:prSet>
      <dgm:spPr/>
    </dgm:pt>
    <dgm:pt modelId="{AA500E67-9E49-45C7-8AF0-922BA84CE59F}" type="pres">
      <dgm:prSet presAssocID="{15AA0636-658D-4C2E-ADCA-3074815BBDDC}" presName="thickLine" presStyleLbl="alignNode1" presStyleIdx="0" presStyleCnt="4"/>
      <dgm:spPr/>
    </dgm:pt>
    <dgm:pt modelId="{CFAFBA6B-BE91-41B8-9B90-B409B1344198}" type="pres">
      <dgm:prSet presAssocID="{15AA0636-658D-4C2E-ADCA-3074815BBDDC}" presName="horz1" presStyleCnt="0"/>
      <dgm:spPr/>
    </dgm:pt>
    <dgm:pt modelId="{7D370732-DAAD-452D-8A98-F03D9F04BAA4}" type="pres">
      <dgm:prSet presAssocID="{15AA0636-658D-4C2E-ADCA-3074815BBDDC}" presName="tx1" presStyleLbl="revTx" presStyleIdx="0" presStyleCnt="4"/>
      <dgm:spPr/>
    </dgm:pt>
    <dgm:pt modelId="{18609A83-AFFE-41F2-BBE4-EB3094E93154}" type="pres">
      <dgm:prSet presAssocID="{15AA0636-658D-4C2E-ADCA-3074815BBDDC}" presName="vert1" presStyleCnt="0"/>
      <dgm:spPr/>
    </dgm:pt>
    <dgm:pt modelId="{1BBCB399-A3F6-4AC2-8DEF-25C842F81F81}" type="pres">
      <dgm:prSet presAssocID="{E612E8C2-588A-4645-B8A5-DE4B30BCFB7B}" presName="thickLine" presStyleLbl="alignNode1" presStyleIdx="1" presStyleCnt="4"/>
      <dgm:spPr/>
    </dgm:pt>
    <dgm:pt modelId="{4D59B743-1DE0-44EA-996A-A4A839AEC2A3}" type="pres">
      <dgm:prSet presAssocID="{E612E8C2-588A-4645-B8A5-DE4B30BCFB7B}" presName="horz1" presStyleCnt="0"/>
      <dgm:spPr/>
    </dgm:pt>
    <dgm:pt modelId="{7D57732B-49E1-4B55-ADF1-00E50BB65590}" type="pres">
      <dgm:prSet presAssocID="{E612E8C2-588A-4645-B8A5-DE4B30BCFB7B}" presName="tx1" presStyleLbl="revTx" presStyleIdx="1" presStyleCnt="4"/>
      <dgm:spPr/>
    </dgm:pt>
    <dgm:pt modelId="{7964ED75-608C-43A9-895C-0F078E8DDE11}" type="pres">
      <dgm:prSet presAssocID="{E612E8C2-588A-4645-B8A5-DE4B30BCFB7B}" presName="vert1" presStyleCnt="0"/>
      <dgm:spPr/>
    </dgm:pt>
    <dgm:pt modelId="{DE584A84-260C-4632-A196-0B040B95B536}" type="pres">
      <dgm:prSet presAssocID="{F4A333E4-F22D-408B-98A3-2819781E3744}" presName="thickLine" presStyleLbl="alignNode1" presStyleIdx="2" presStyleCnt="4"/>
      <dgm:spPr/>
    </dgm:pt>
    <dgm:pt modelId="{440A1DCE-CDF3-4BE0-ABC1-8E1247F2F3E2}" type="pres">
      <dgm:prSet presAssocID="{F4A333E4-F22D-408B-98A3-2819781E3744}" presName="horz1" presStyleCnt="0"/>
      <dgm:spPr/>
    </dgm:pt>
    <dgm:pt modelId="{C177AFA4-0A60-4A5C-8E5C-27184F40AEA7}" type="pres">
      <dgm:prSet presAssocID="{F4A333E4-F22D-408B-98A3-2819781E3744}" presName="tx1" presStyleLbl="revTx" presStyleIdx="2" presStyleCnt="4"/>
      <dgm:spPr/>
    </dgm:pt>
    <dgm:pt modelId="{40B757D8-42F2-43F2-BD8B-474D4CA7302E}" type="pres">
      <dgm:prSet presAssocID="{F4A333E4-F22D-408B-98A3-2819781E3744}" presName="vert1" presStyleCnt="0"/>
      <dgm:spPr/>
    </dgm:pt>
    <dgm:pt modelId="{0A134454-AA8A-4B55-A7D1-9F44300E3C76}" type="pres">
      <dgm:prSet presAssocID="{C3763445-EC43-4917-ACB3-918112738E12}" presName="thickLine" presStyleLbl="alignNode1" presStyleIdx="3" presStyleCnt="4"/>
      <dgm:spPr/>
    </dgm:pt>
    <dgm:pt modelId="{6328421A-A887-493E-91CB-B96117834BA3}" type="pres">
      <dgm:prSet presAssocID="{C3763445-EC43-4917-ACB3-918112738E12}" presName="horz1" presStyleCnt="0"/>
      <dgm:spPr/>
    </dgm:pt>
    <dgm:pt modelId="{1629C2C7-386E-4FA4-B890-CE3A1386014E}" type="pres">
      <dgm:prSet presAssocID="{C3763445-EC43-4917-ACB3-918112738E12}" presName="tx1" presStyleLbl="revTx" presStyleIdx="3" presStyleCnt="4"/>
      <dgm:spPr/>
    </dgm:pt>
    <dgm:pt modelId="{58C16951-B6C1-45C4-B9E9-29EDFB786E64}" type="pres">
      <dgm:prSet presAssocID="{C3763445-EC43-4917-ACB3-918112738E12}" presName="vert1" presStyleCnt="0"/>
      <dgm:spPr/>
    </dgm:pt>
  </dgm:ptLst>
  <dgm:cxnLst>
    <dgm:cxn modelId="{551C3F12-A467-4CBF-8480-15983AC403E5}" type="presOf" srcId="{F4A333E4-F22D-408B-98A3-2819781E3744}" destId="{C177AFA4-0A60-4A5C-8E5C-27184F40AEA7}" srcOrd="0" destOrd="0" presId="urn:microsoft.com/office/officeart/2008/layout/LinedList"/>
    <dgm:cxn modelId="{E7B95A80-3E96-4595-AFF8-E96F3090A801}" type="presOf" srcId="{15AA0636-658D-4C2E-ADCA-3074815BBDDC}" destId="{7D370732-DAAD-452D-8A98-F03D9F04BAA4}" srcOrd="0" destOrd="0" presId="urn:microsoft.com/office/officeart/2008/layout/LinedList"/>
    <dgm:cxn modelId="{D6918287-FC42-44EB-9ECB-B80B00CFD135}" type="presOf" srcId="{538728C9-B314-4681-93E8-C50762C745B5}" destId="{E5E90597-9BF0-491F-8A73-21E4263BEE49}" srcOrd="0" destOrd="0" presId="urn:microsoft.com/office/officeart/2008/layout/LinedList"/>
    <dgm:cxn modelId="{2ABB869C-0CB0-4E0D-91B7-71D57252BF0C}" type="presOf" srcId="{E612E8C2-588A-4645-B8A5-DE4B30BCFB7B}" destId="{7D57732B-49E1-4B55-ADF1-00E50BB65590}" srcOrd="0" destOrd="0" presId="urn:microsoft.com/office/officeart/2008/layout/LinedList"/>
    <dgm:cxn modelId="{9D0AB4A8-D520-4762-9795-DF22B9236C02}" srcId="{538728C9-B314-4681-93E8-C50762C745B5}" destId="{15AA0636-658D-4C2E-ADCA-3074815BBDDC}" srcOrd="0" destOrd="0" parTransId="{29CB779D-DCA2-4389-83D4-C3DFD3534ADF}" sibTransId="{7BD6E54C-3BFE-42FE-8F24-2FFD19E7DD9F}"/>
    <dgm:cxn modelId="{967B51BC-DF64-43B7-932A-FB761299EAB3}" type="presOf" srcId="{C3763445-EC43-4917-ACB3-918112738E12}" destId="{1629C2C7-386E-4FA4-B890-CE3A1386014E}" srcOrd="0" destOrd="0" presId="urn:microsoft.com/office/officeart/2008/layout/LinedList"/>
    <dgm:cxn modelId="{2B84B2C7-AC19-44C2-8BBF-7D2BE2611F59}" srcId="{538728C9-B314-4681-93E8-C50762C745B5}" destId="{E612E8C2-588A-4645-B8A5-DE4B30BCFB7B}" srcOrd="1" destOrd="0" parTransId="{615EF268-0098-4411-B9BB-690C278292CD}" sibTransId="{117CBBC9-63B0-492F-AA56-13B26CA110BF}"/>
    <dgm:cxn modelId="{94D484CA-6C0E-4079-B38E-F2A14817A0FF}" srcId="{538728C9-B314-4681-93E8-C50762C745B5}" destId="{F4A333E4-F22D-408B-98A3-2819781E3744}" srcOrd="2" destOrd="0" parTransId="{90B46F88-E563-445B-8411-6EEF1B8AFB59}" sibTransId="{ADC37C47-9006-4AE5-A289-A5B62374A614}"/>
    <dgm:cxn modelId="{287475ED-77D7-4EF6-88BA-AE6BEBE535DF}" srcId="{538728C9-B314-4681-93E8-C50762C745B5}" destId="{C3763445-EC43-4917-ACB3-918112738E12}" srcOrd="3" destOrd="0" parTransId="{5BE079E6-DD5F-4B5F-9319-BF9E10B90951}" sibTransId="{226AF787-CD7E-48B9-B127-25BEC4544F0A}"/>
    <dgm:cxn modelId="{84EF599F-5195-44A2-A520-66F1BED6B090}" type="presParOf" srcId="{E5E90597-9BF0-491F-8A73-21E4263BEE49}" destId="{AA500E67-9E49-45C7-8AF0-922BA84CE59F}" srcOrd="0" destOrd="0" presId="urn:microsoft.com/office/officeart/2008/layout/LinedList"/>
    <dgm:cxn modelId="{4CC1CBA5-1B9B-41F7-924B-5AF6AA12C3DB}" type="presParOf" srcId="{E5E90597-9BF0-491F-8A73-21E4263BEE49}" destId="{CFAFBA6B-BE91-41B8-9B90-B409B1344198}" srcOrd="1" destOrd="0" presId="urn:microsoft.com/office/officeart/2008/layout/LinedList"/>
    <dgm:cxn modelId="{5CA2ACD7-1701-4EEC-8DC2-64298BE402D2}" type="presParOf" srcId="{CFAFBA6B-BE91-41B8-9B90-B409B1344198}" destId="{7D370732-DAAD-452D-8A98-F03D9F04BAA4}" srcOrd="0" destOrd="0" presId="urn:microsoft.com/office/officeart/2008/layout/LinedList"/>
    <dgm:cxn modelId="{CAB1B193-AFC5-4841-9D94-C6038623997C}" type="presParOf" srcId="{CFAFBA6B-BE91-41B8-9B90-B409B1344198}" destId="{18609A83-AFFE-41F2-BBE4-EB3094E93154}" srcOrd="1" destOrd="0" presId="urn:microsoft.com/office/officeart/2008/layout/LinedList"/>
    <dgm:cxn modelId="{CB1BB55C-B1BF-484D-92C7-9029F280F14C}" type="presParOf" srcId="{E5E90597-9BF0-491F-8A73-21E4263BEE49}" destId="{1BBCB399-A3F6-4AC2-8DEF-25C842F81F81}" srcOrd="2" destOrd="0" presId="urn:microsoft.com/office/officeart/2008/layout/LinedList"/>
    <dgm:cxn modelId="{BBC191D1-4661-4264-A154-CA36816EBA90}" type="presParOf" srcId="{E5E90597-9BF0-491F-8A73-21E4263BEE49}" destId="{4D59B743-1DE0-44EA-996A-A4A839AEC2A3}" srcOrd="3" destOrd="0" presId="urn:microsoft.com/office/officeart/2008/layout/LinedList"/>
    <dgm:cxn modelId="{56645C06-C5BF-4888-95BA-4D7DDDD3EFEC}" type="presParOf" srcId="{4D59B743-1DE0-44EA-996A-A4A839AEC2A3}" destId="{7D57732B-49E1-4B55-ADF1-00E50BB65590}" srcOrd="0" destOrd="0" presId="urn:microsoft.com/office/officeart/2008/layout/LinedList"/>
    <dgm:cxn modelId="{A76C3BD5-3176-43BD-961B-C714D8DF12B4}" type="presParOf" srcId="{4D59B743-1DE0-44EA-996A-A4A839AEC2A3}" destId="{7964ED75-608C-43A9-895C-0F078E8DDE11}" srcOrd="1" destOrd="0" presId="urn:microsoft.com/office/officeart/2008/layout/LinedList"/>
    <dgm:cxn modelId="{A9F7008C-9286-4056-BE5F-D37AB77DDB28}" type="presParOf" srcId="{E5E90597-9BF0-491F-8A73-21E4263BEE49}" destId="{DE584A84-260C-4632-A196-0B040B95B536}" srcOrd="4" destOrd="0" presId="urn:microsoft.com/office/officeart/2008/layout/LinedList"/>
    <dgm:cxn modelId="{4174539A-BCDB-4C8F-A1C9-97E22DDAD7ED}" type="presParOf" srcId="{E5E90597-9BF0-491F-8A73-21E4263BEE49}" destId="{440A1DCE-CDF3-4BE0-ABC1-8E1247F2F3E2}" srcOrd="5" destOrd="0" presId="urn:microsoft.com/office/officeart/2008/layout/LinedList"/>
    <dgm:cxn modelId="{F6192729-E945-4B66-B0E1-D992E91D5B5E}" type="presParOf" srcId="{440A1DCE-CDF3-4BE0-ABC1-8E1247F2F3E2}" destId="{C177AFA4-0A60-4A5C-8E5C-27184F40AEA7}" srcOrd="0" destOrd="0" presId="urn:microsoft.com/office/officeart/2008/layout/LinedList"/>
    <dgm:cxn modelId="{A8D77869-7E8B-44C0-925B-2A08776924EC}" type="presParOf" srcId="{440A1DCE-CDF3-4BE0-ABC1-8E1247F2F3E2}" destId="{40B757D8-42F2-43F2-BD8B-474D4CA7302E}" srcOrd="1" destOrd="0" presId="urn:microsoft.com/office/officeart/2008/layout/LinedList"/>
    <dgm:cxn modelId="{7435C511-5CEB-417C-9C04-8EF4BED32FEF}" type="presParOf" srcId="{E5E90597-9BF0-491F-8A73-21E4263BEE49}" destId="{0A134454-AA8A-4B55-A7D1-9F44300E3C76}" srcOrd="6" destOrd="0" presId="urn:microsoft.com/office/officeart/2008/layout/LinedList"/>
    <dgm:cxn modelId="{B530582E-0844-4874-B9CB-34F7CB7ABE1C}" type="presParOf" srcId="{E5E90597-9BF0-491F-8A73-21E4263BEE49}" destId="{6328421A-A887-493E-91CB-B96117834BA3}" srcOrd="7" destOrd="0" presId="urn:microsoft.com/office/officeart/2008/layout/LinedList"/>
    <dgm:cxn modelId="{2F8CDB9E-756D-4AE6-B0CB-F3E1CB911B54}" type="presParOf" srcId="{6328421A-A887-493E-91CB-B96117834BA3}" destId="{1629C2C7-386E-4FA4-B890-CE3A1386014E}" srcOrd="0" destOrd="0" presId="urn:microsoft.com/office/officeart/2008/layout/LinedList"/>
    <dgm:cxn modelId="{9886FCCA-2B55-4F74-94FC-953B239F9457}" type="presParOf" srcId="{6328421A-A887-493E-91CB-B96117834BA3}" destId="{58C16951-B6C1-45C4-B9E9-29EDFB786E6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A3B663-FA1D-4369-87AF-DC5643979E9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996546-2427-4C74-8526-B718BF289CA7}">
      <dgm:prSet/>
      <dgm:spPr/>
      <dgm:t>
        <a:bodyPr/>
        <a:lstStyle/>
        <a:p>
          <a:pPr>
            <a:defRPr cap="all"/>
          </a:pPr>
          <a:r>
            <a:rPr lang="en-US"/>
            <a:t>GRE VPN</a:t>
          </a:r>
        </a:p>
      </dgm:t>
    </dgm:pt>
    <dgm:pt modelId="{A9458269-46DF-4807-88A4-D8396E1F5FD1}" type="parTrans" cxnId="{6F80E1AC-CE68-4D99-8B63-3C5799C5BFBE}">
      <dgm:prSet/>
      <dgm:spPr/>
      <dgm:t>
        <a:bodyPr/>
        <a:lstStyle/>
        <a:p>
          <a:endParaRPr lang="en-US"/>
        </a:p>
      </dgm:t>
    </dgm:pt>
    <dgm:pt modelId="{28927656-52D7-4A23-A2A4-250B6CCCD2A6}" type="sibTrans" cxnId="{6F80E1AC-CE68-4D99-8B63-3C5799C5BFBE}">
      <dgm:prSet/>
      <dgm:spPr/>
      <dgm:t>
        <a:bodyPr/>
        <a:lstStyle/>
        <a:p>
          <a:endParaRPr lang="en-US"/>
        </a:p>
      </dgm:t>
    </dgm:pt>
    <dgm:pt modelId="{23A01D53-BC64-4B62-8474-9E8490954A16}">
      <dgm:prSet/>
      <dgm:spPr/>
      <dgm:t>
        <a:bodyPr/>
        <a:lstStyle/>
        <a:p>
          <a:pPr>
            <a:defRPr cap="all"/>
          </a:pPr>
          <a:r>
            <a:rPr lang="en-US"/>
            <a:t>IPSec VPN</a:t>
          </a:r>
        </a:p>
      </dgm:t>
    </dgm:pt>
    <dgm:pt modelId="{A9672850-79B9-40D2-9490-AC65CD67D80E}" type="parTrans" cxnId="{81055A79-5AA1-4D5E-8939-FDDAFC9DF451}">
      <dgm:prSet/>
      <dgm:spPr/>
      <dgm:t>
        <a:bodyPr/>
        <a:lstStyle/>
        <a:p>
          <a:endParaRPr lang="en-US"/>
        </a:p>
      </dgm:t>
    </dgm:pt>
    <dgm:pt modelId="{0892602B-62C7-40C2-94AA-4A5D52A923CC}" type="sibTrans" cxnId="{81055A79-5AA1-4D5E-8939-FDDAFC9DF451}">
      <dgm:prSet/>
      <dgm:spPr/>
      <dgm:t>
        <a:bodyPr/>
        <a:lstStyle/>
        <a:p>
          <a:endParaRPr lang="en-US"/>
        </a:p>
      </dgm:t>
    </dgm:pt>
    <dgm:pt modelId="{0A35F9AB-342D-4400-BED2-B94CAE067E53}">
      <dgm:prSet/>
      <dgm:spPr/>
      <dgm:t>
        <a:bodyPr/>
        <a:lstStyle/>
        <a:p>
          <a:pPr>
            <a:defRPr cap="all"/>
          </a:pPr>
          <a:r>
            <a:rPr lang="en-US"/>
            <a:t>SSL VPN</a:t>
          </a:r>
        </a:p>
      </dgm:t>
    </dgm:pt>
    <dgm:pt modelId="{E9D80513-DF25-4699-B4D8-0F3676FB5860}" type="parTrans" cxnId="{48B46ED4-73EF-4120-9E65-D5088A19461A}">
      <dgm:prSet/>
      <dgm:spPr/>
      <dgm:t>
        <a:bodyPr/>
        <a:lstStyle/>
        <a:p>
          <a:endParaRPr lang="en-US"/>
        </a:p>
      </dgm:t>
    </dgm:pt>
    <dgm:pt modelId="{EA69F17F-E9C7-4193-A776-C0E63DB57589}" type="sibTrans" cxnId="{48B46ED4-73EF-4120-9E65-D5088A19461A}">
      <dgm:prSet/>
      <dgm:spPr/>
      <dgm:t>
        <a:bodyPr/>
        <a:lstStyle/>
        <a:p>
          <a:endParaRPr lang="en-US"/>
        </a:p>
      </dgm:t>
    </dgm:pt>
    <dgm:pt modelId="{4BD9B14F-6AE4-4097-8527-13AA9460FCE3}" type="pres">
      <dgm:prSet presAssocID="{C1A3B663-FA1D-4369-87AF-DC5643979E94}" presName="root" presStyleCnt="0">
        <dgm:presLayoutVars>
          <dgm:dir/>
          <dgm:resizeHandles val="exact"/>
        </dgm:presLayoutVars>
      </dgm:prSet>
      <dgm:spPr/>
    </dgm:pt>
    <dgm:pt modelId="{E4B5B30C-7405-4D3F-8D50-D8921E2DEB3C}" type="pres">
      <dgm:prSet presAssocID="{30996546-2427-4C74-8526-B718BF289CA7}" presName="compNode" presStyleCnt="0"/>
      <dgm:spPr/>
    </dgm:pt>
    <dgm:pt modelId="{04F919C8-4CBE-455F-9DF6-979054318665}" type="pres">
      <dgm:prSet presAssocID="{30996546-2427-4C74-8526-B718BF289CA7}" presName="iconBgRect" presStyleLbl="bgShp" presStyleIdx="0" presStyleCnt="3"/>
      <dgm:spPr/>
    </dgm:pt>
    <dgm:pt modelId="{4A6DADA3-A271-46F1-9EB8-273A346063F7}" type="pres">
      <dgm:prSet presAssocID="{30996546-2427-4C74-8526-B718BF289C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74945E3-F5DC-4954-84D7-87AFEEEB1416}" type="pres">
      <dgm:prSet presAssocID="{30996546-2427-4C74-8526-B718BF289CA7}" presName="spaceRect" presStyleCnt="0"/>
      <dgm:spPr/>
    </dgm:pt>
    <dgm:pt modelId="{1CF8D3E3-4ABF-4556-928D-443C38675118}" type="pres">
      <dgm:prSet presAssocID="{30996546-2427-4C74-8526-B718BF289CA7}" presName="textRect" presStyleLbl="revTx" presStyleIdx="0" presStyleCnt="3">
        <dgm:presLayoutVars>
          <dgm:chMax val="1"/>
          <dgm:chPref val="1"/>
        </dgm:presLayoutVars>
      </dgm:prSet>
      <dgm:spPr/>
    </dgm:pt>
    <dgm:pt modelId="{BDD11119-F960-48C6-90E6-90B46A1422B6}" type="pres">
      <dgm:prSet presAssocID="{28927656-52D7-4A23-A2A4-250B6CCCD2A6}" presName="sibTrans" presStyleCnt="0"/>
      <dgm:spPr/>
    </dgm:pt>
    <dgm:pt modelId="{8EC92E26-2693-48A7-BE31-B293891EBB39}" type="pres">
      <dgm:prSet presAssocID="{23A01D53-BC64-4B62-8474-9E8490954A16}" presName="compNode" presStyleCnt="0"/>
      <dgm:spPr/>
    </dgm:pt>
    <dgm:pt modelId="{A7B69504-68A2-47CF-B3B1-DDF4EA3DA9F1}" type="pres">
      <dgm:prSet presAssocID="{23A01D53-BC64-4B62-8474-9E8490954A16}" presName="iconBgRect" presStyleLbl="bgShp" presStyleIdx="1" presStyleCnt="3"/>
      <dgm:spPr/>
    </dgm:pt>
    <dgm:pt modelId="{FED6B3CF-486B-4E05-81F7-49CF435FE539}" type="pres">
      <dgm:prSet presAssocID="{23A01D53-BC64-4B62-8474-9E8490954A1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54C292-7F4F-4E32-8A52-21CA14D4C6DF}" type="pres">
      <dgm:prSet presAssocID="{23A01D53-BC64-4B62-8474-9E8490954A16}" presName="spaceRect" presStyleCnt="0"/>
      <dgm:spPr/>
    </dgm:pt>
    <dgm:pt modelId="{FF4251C3-E089-4687-ABFC-AEA9FE102879}" type="pres">
      <dgm:prSet presAssocID="{23A01D53-BC64-4B62-8474-9E8490954A16}" presName="textRect" presStyleLbl="revTx" presStyleIdx="1" presStyleCnt="3">
        <dgm:presLayoutVars>
          <dgm:chMax val="1"/>
          <dgm:chPref val="1"/>
        </dgm:presLayoutVars>
      </dgm:prSet>
      <dgm:spPr/>
    </dgm:pt>
    <dgm:pt modelId="{788A7747-45B8-47C9-9C09-72E07495D601}" type="pres">
      <dgm:prSet presAssocID="{0892602B-62C7-40C2-94AA-4A5D52A923CC}" presName="sibTrans" presStyleCnt="0"/>
      <dgm:spPr/>
    </dgm:pt>
    <dgm:pt modelId="{70EA9A57-DDD3-40BB-BAA2-76635AD3FD19}" type="pres">
      <dgm:prSet presAssocID="{0A35F9AB-342D-4400-BED2-B94CAE067E53}" presName="compNode" presStyleCnt="0"/>
      <dgm:spPr/>
    </dgm:pt>
    <dgm:pt modelId="{5D194E43-9D36-410D-BA0A-2A2B04122C5C}" type="pres">
      <dgm:prSet presAssocID="{0A35F9AB-342D-4400-BED2-B94CAE067E53}" presName="iconBgRect" presStyleLbl="bgShp" presStyleIdx="2" presStyleCnt="3"/>
      <dgm:spPr/>
    </dgm:pt>
    <dgm:pt modelId="{65ABC43A-0DDA-46A9-A385-A060BF5167D8}" type="pres">
      <dgm:prSet presAssocID="{0A35F9AB-342D-4400-BED2-B94CAE067E53}"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5D79E3D6-55FE-4640-90FD-131FD8F6ABEA}" type="pres">
      <dgm:prSet presAssocID="{0A35F9AB-342D-4400-BED2-B94CAE067E53}" presName="spaceRect" presStyleCnt="0"/>
      <dgm:spPr/>
    </dgm:pt>
    <dgm:pt modelId="{D7BA74C2-BCED-45A4-A7E8-AD3690372B72}" type="pres">
      <dgm:prSet presAssocID="{0A35F9AB-342D-4400-BED2-B94CAE067E53}" presName="textRect" presStyleLbl="revTx" presStyleIdx="2" presStyleCnt="3">
        <dgm:presLayoutVars>
          <dgm:chMax val="1"/>
          <dgm:chPref val="1"/>
        </dgm:presLayoutVars>
      </dgm:prSet>
      <dgm:spPr/>
    </dgm:pt>
  </dgm:ptLst>
  <dgm:cxnLst>
    <dgm:cxn modelId="{AC325C32-D98F-4F45-8120-A493990DE552}" type="presOf" srcId="{23A01D53-BC64-4B62-8474-9E8490954A16}" destId="{FF4251C3-E089-4687-ABFC-AEA9FE102879}" srcOrd="0" destOrd="0" presId="urn:microsoft.com/office/officeart/2018/5/layout/IconCircleLabelList"/>
    <dgm:cxn modelId="{77637A3F-5759-4530-9E57-CA53B266269A}" type="presOf" srcId="{0A35F9AB-342D-4400-BED2-B94CAE067E53}" destId="{D7BA74C2-BCED-45A4-A7E8-AD3690372B72}" srcOrd="0" destOrd="0" presId="urn:microsoft.com/office/officeart/2018/5/layout/IconCircleLabelList"/>
    <dgm:cxn modelId="{B9C01A6A-9BAE-4121-966B-52F58A199DE3}" type="presOf" srcId="{30996546-2427-4C74-8526-B718BF289CA7}" destId="{1CF8D3E3-4ABF-4556-928D-443C38675118}" srcOrd="0" destOrd="0" presId="urn:microsoft.com/office/officeart/2018/5/layout/IconCircleLabelList"/>
    <dgm:cxn modelId="{81055A79-5AA1-4D5E-8939-FDDAFC9DF451}" srcId="{C1A3B663-FA1D-4369-87AF-DC5643979E94}" destId="{23A01D53-BC64-4B62-8474-9E8490954A16}" srcOrd="1" destOrd="0" parTransId="{A9672850-79B9-40D2-9490-AC65CD67D80E}" sibTransId="{0892602B-62C7-40C2-94AA-4A5D52A923CC}"/>
    <dgm:cxn modelId="{6F80E1AC-CE68-4D99-8B63-3C5799C5BFBE}" srcId="{C1A3B663-FA1D-4369-87AF-DC5643979E94}" destId="{30996546-2427-4C74-8526-B718BF289CA7}" srcOrd="0" destOrd="0" parTransId="{A9458269-46DF-4807-88A4-D8396E1F5FD1}" sibTransId="{28927656-52D7-4A23-A2A4-250B6CCCD2A6}"/>
    <dgm:cxn modelId="{48B46ED4-73EF-4120-9E65-D5088A19461A}" srcId="{C1A3B663-FA1D-4369-87AF-DC5643979E94}" destId="{0A35F9AB-342D-4400-BED2-B94CAE067E53}" srcOrd="2" destOrd="0" parTransId="{E9D80513-DF25-4699-B4D8-0F3676FB5860}" sibTransId="{EA69F17F-E9C7-4193-A776-C0E63DB57589}"/>
    <dgm:cxn modelId="{C56470E1-35A4-4565-B1AC-EA73BAEE5267}" type="presOf" srcId="{C1A3B663-FA1D-4369-87AF-DC5643979E94}" destId="{4BD9B14F-6AE4-4097-8527-13AA9460FCE3}" srcOrd="0" destOrd="0" presId="urn:microsoft.com/office/officeart/2018/5/layout/IconCircleLabelList"/>
    <dgm:cxn modelId="{0215BB50-4A72-4E4E-BAE3-AFCBF8B67F20}" type="presParOf" srcId="{4BD9B14F-6AE4-4097-8527-13AA9460FCE3}" destId="{E4B5B30C-7405-4D3F-8D50-D8921E2DEB3C}" srcOrd="0" destOrd="0" presId="urn:microsoft.com/office/officeart/2018/5/layout/IconCircleLabelList"/>
    <dgm:cxn modelId="{96CB89A7-B544-48DA-910D-701CBAEF585B}" type="presParOf" srcId="{E4B5B30C-7405-4D3F-8D50-D8921E2DEB3C}" destId="{04F919C8-4CBE-455F-9DF6-979054318665}" srcOrd="0" destOrd="0" presId="urn:microsoft.com/office/officeart/2018/5/layout/IconCircleLabelList"/>
    <dgm:cxn modelId="{ABE6FA09-6BCA-421E-B715-6CC783FFDCC9}" type="presParOf" srcId="{E4B5B30C-7405-4D3F-8D50-D8921E2DEB3C}" destId="{4A6DADA3-A271-46F1-9EB8-273A346063F7}" srcOrd="1" destOrd="0" presId="urn:microsoft.com/office/officeart/2018/5/layout/IconCircleLabelList"/>
    <dgm:cxn modelId="{75D1140C-E13C-4E96-B062-7E23E26A2CF0}" type="presParOf" srcId="{E4B5B30C-7405-4D3F-8D50-D8921E2DEB3C}" destId="{874945E3-F5DC-4954-84D7-87AFEEEB1416}" srcOrd="2" destOrd="0" presId="urn:microsoft.com/office/officeart/2018/5/layout/IconCircleLabelList"/>
    <dgm:cxn modelId="{4E3454F8-85A8-4C54-8E41-7C8293E0E048}" type="presParOf" srcId="{E4B5B30C-7405-4D3F-8D50-D8921E2DEB3C}" destId="{1CF8D3E3-4ABF-4556-928D-443C38675118}" srcOrd="3" destOrd="0" presId="urn:microsoft.com/office/officeart/2018/5/layout/IconCircleLabelList"/>
    <dgm:cxn modelId="{C5510FD9-CEEC-4A80-9239-AEAF76DBA97B}" type="presParOf" srcId="{4BD9B14F-6AE4-4097-8527-13AA9460FCE3}" destId="{BDD11119-F960-48C6-90E6-90B46A1422B6}" srcOrd="1" destOrd="0" presId="urn:microsoft.com/office/officeart/2018/5/layout/IconCircleLabelList"/>
    <dgm:cxn modelId="{F1713770-E402-42F0-A9CD-78E46FA66515}" type="presParOf" srcId="{4BD9B14F-6AE4-4097-8527-13AA9460FCE3}" destId="{8EC92E26-2693-48A7-BE31-B293891EBB39}" srcOrd="2" destOrd="0" presId="urn:microsoft.com/office/officeart/2018/5/layout/IconCircleLabelList"/>
    <dgm:cxn modelId="{144A4174-2DF4-45BB-B083-A62519ABD17B}" type="presParOf" srcId="{8EC92E26-2693-48A7-BE31-B293891EBB39}" destId="{A7B69504-68A2-47CF-B3B1-DDF4EA3DA9F1}" srcOrd="0" destOrd="0" presId="urn:microsoft.com/office/officeart/2018/5/layout/IconCircleLabelList"/>
    <dgm:cxn modelId="{C10D1C2C-27D8-4083-8C7E-B60332F38DE1}" type="presParOf" srcId="{8EC92E26-2693-48A7-BE31-B293891EBB39}" destId="{FED6B3CF-486B-4E05-81F7-49CF435FE539}" srcOrd="1" destOrd="0" presId="urn:microsoft.com/office/officeart/2018/5/layout/IconCircleLabelList"/>
    <dgm:cxn modelId="{CB6AA144-4075-4A1E-84B8-138DC3E08E28}" type="presParOf" srcId="{8EC92E26-2693-48A7-BE31-B293891EBB39}" destId="{0B54C292-7F4F-4E32-8A52-21CA14D4C6DF}" srcOrd="2" destOrd="0" presId="urn:microsoft.com/office/officeart/2018/5/layout/IconCircleLabelList"/>
    <dgm:cxn modelId="{EAB7CE6E-94BC-4E44-8251-0888F33A9952}" type="presParOf" srcId="{8EC92E26-2693-48A7-BE31-B293891EBB39}" destId="{FF4251C3-E089-4687-ABFC-AEA9FE102879}" srcOrd="3" destOrd="0" presId="urn:microsoft.com/office/officeart/2018/5/layout/IconCircleLabelList"/>
    <dgm:cxn modelId="{8D13FE30-9A0D-4B1B-A222-5E97B641E80A}" type="presParOf" srcId="{4BD9B14F-6AE4-4097-8527-13AA9460FCE3}" destId="{788A7747-45B8-47C9-9C09-72E07495D601}" srcOrd="3" destOrd="0" presId="urn:microsoft.com/office/officeart/2018/5/layout/IconCircleLabelList"/>
    <dgm:cxn modelId="{FC15BB81-357F-464D-B182-47B539E50AF2}" type="presParOf" srcId="{4BD9B14F-6AE4-4097-8527-13AA9460FCE3}" destId="{70EA9A57-DDD3-40BB-BAA2-76635AD3FD19}" srcOrd="4" destOrd="0" presId="urn:microsoft.com/office/officeart/2018/5/layout/IconCircleLabelList"/>
    <dgm:cxn modelId="{3C8E9707-F85C-4DD8-B992-0974E8DAAB74}" type="presParOf" srcId="{70EA9A57-DDD3-40BB-BAA2-76635AD3FD19}" destId="{5D194E43-9D36-410D-BA0A-2A2B04122C5C}" srcOrd="0" destOrd="0" presId="urn:microsoft.com/office/officeart/2018/5/layout/IconCircleLabelList"/>
    <dgm:cxn modelId="{7F0BA99F-9AC8-4563-818D-3481D3784089}" type="presParOf" srcId="{70EA9A57-DDD3-40BB-BAA2-76635AD3FD19}" destId="{65ABC43A-0DDA-46A9-A385-A060BF5167D8}" srcOrd="1" destOrd="0" presId="urn:microsoft.com/office/officeart/2018/5/layout/IconCircleLabelList"/>
    <dgm:cxn modelId="{CE871308-D1C3-4982-8337-B03E9CD2CB7D}" type="presParOf" srcId="{70EA9A57-DDD3-40BB-BAA2-76635AD3FD19}" destId="{5D79E3D6-55FE-4640-90FD-131FD8F6ABEA}" srcOrd="2" destOrd="0" presId="urn:microsoft.com/office/officeart/2018/5/layout/IconCircleLabelList"/>
    <dgm:cxn modelId="{A4F880EB-65B8-446F-8A56-61A3249C5EF2}" type="presParOf" srcId="{70EA9A57-DDD3-40BB-BAA2-76635AD3FD19}" destId="{D7BA74C2-BCED-45A4-A7E8-AD3690372B7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75113-396D-46E4-93A6-80A933995C34}">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rtl="0">
            <a:lnSpc>
              <a:spcPct val="90000"/>
            </a:lnSpc>
            <a:spcBef>
              <a:spcPct val="0"/>
            </a:spcBef>
            <a:spcAft>
              <a:spcPct val="35000"/>
            </a:spcAft>
            <a:buNone/>
          </a:pPr>
          <a:r>
            <a:rPr lang="en-US" sz="5500" kern="1200" dirty="0"/>
            <a:t>Goal Of CCNA Training</a:t>
          </a:r>
        </a:p>
      </dsp:txBody>
      <dsp:txXfrm>
        <a:off x="64397" y="67590"/>
        <a:ext cx="10386806" cy="1190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3B3FA-2389-4A2B-8C2C-A3F55E92CF33}">
      <dsp:nvSpPr>
        <dsp:cNvPr id="0" name=""/>
        <dsp:cNvSpPr/>
      </dsp:nvSpPr>
      <dsp:spPr>
        <a:xfrm>
          <a:off x="13170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3D0288-B342-429E-9378-10C60A00661B}">
      <dsp:nvSpPr>
        <dsp:cNvPr id="0" name=""/>
        <dsp:cNvSpPr/>
      </dsp:nvSpPr>
      <dsp:spPr>
        <a:xfrm>
          <a:off x="62383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a:t>Private IP Address</a:t>
          </a:r>
        </a:p>
      </dsp:txBody>
      <dsp:txXfrm>
        <a:off x="706207" y="551349"/>
        <a:ext cx="4264426" cy="2647776"/>
      </dsp:txXfrm>
    </dsp:sp>
    <dsp:sp modelId="{3F2B7696-8402-4084-A550-0E848E66AD38}">
      <dsp:nvSpPr>
        <dsp:cNvPr id="0" name=""/>
        <dsp:cNvSpPr/>
      </dsp:nvSpPr>
      <dsp:spPr>
        <a:xfrm>
          <a:off x="554514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5214D-BC81-4024-91B5-108D7D8D36D2}">
      <dsp:nvSpPr>
        <dsp:cNvPr id="0" name=""/>
        <dsp:cNvSpPr/>
      </dsp:nvSpPr>
      <dsp:spPr>
        <a:xfrm>
          <a:off x="603727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a:t>Public/Real IP Address</a:t>
          </a:r>
        </a:p>
      </dsp:txBody>
      <dsp:txXfrm>
        <a:off x="6119647" y="551349"/>
        <a:ext cx="4264426" cy="2647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00E67-9E49-45C7-8AF0-922BA84CE59F}">
      <dsp:nvSpPr>
        <dsp:cNvPr id="0" name=""/>
        <dsp:cNvSpPr/>
      </dsp:nvSpPr>
      <dsp:spPr>
        <a:xfrm>
          <a:off x="0" y="0"/>
          <a:ext cx="67354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370732-DAAD-452D-8A98-F03D9F04BAA4}">
      <dsp:nvSpPr>
        <dsp:cNvPr id="0" name=""/>
        <dsp:cNvSpPr/>
      </dsp:nvSpPr>
      <dsp:spPr>
        <a:xfrm>
          <a:off x="0" y="0"/>
          <a:ext cx="6735443"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US" sz="6400" kern="1200" dirty="0"/>
            <a:t>Static</a:t>
          </a:r>
        </a:p>
      </dsp:txBody>
      <dsp:txXfrm>
        <a:off x="0" y="0"/>
        <a:ext cx="6735443" cy="1391150"/>
      </dsp:txXfrm>
    </dsp:sp>
    <dsp:sp modelId="{1BBCB399-A3F6-4AC2-8DEF-25C842F81F81}">
      <dsp:nvSpPr>
        <dsp:cNvPr id="0" name=""/>
        <dsp:cNvSpPr/>
      </dsp:nvSpPr>
      <dsp:spPr>
        <a:xfrm>
          <a:off x="0" y="1391150"/>
          <a:ext cx="67354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7732B-49E1-4B55-ADF1-00E50BB65590}">
      <dsp:nvSpPr>
        <dsp:cNvPr id="0" name=""/>
        <dsp:cNvSpPr/>
      </dsp:nvSpPr>
      <dsp:spPr>
        <a:xfrm>
          <a:off x="0" y="1391150"/>
          <a:ext cx="6735443"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US" sz="6400" kern="1200" dirty="0"/>
            <a:t>RIP</a:t>
          </a:r>
        </a:p>
      </dsp:txBody>
      <dsp:txXfrm>
        <a:off x="0" y="1391150"/>
        <a:ext cx="6735443" cy="1391150"/>
      </dsp:txXfrm>
    </dsp:sp>
    <dsp:sp modelId="{DE584A84-260C-4632-A196-0B040B95B536}">
      <dsp:nvSpPr>
        <dsp:cNvPr id="0" name=""/>
        <dsp:cNvSpPr/>
      </dsp:nvSpPr>
      <dsp:spPr>
        <a:xfrm>
          <a:off x="0" y="2782301"/>
          <a:ext cx="67354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77AFA4-0A60-4A5C-8E5C-27184F40AEA7}">
      <dsp:nvSpPr>
        <dsp:cNvPr id="0" name=""/>
        <dsp:cNvSpPr/>
      </dsp:nvSpPr>
      <dsp:spPr>
        <a:xfrm>
          <a:off x="0" y="2782301"/>
          <a:ext cx="6735443"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US" sz="6400" kern="1200"/>
            <a:t>EIGRP</a:t>
          </a:r>
        </a:p>
      </dsp:txBody>
      <dsp:txXfrm>
        <a:off x="0" y="2782301"/>
        <a:ext cx="6735443" cy="1391150"/>
      </dsp:txXfrm>
    </dsp:sp>
    <dsp:sp modelId="{0A134454-AA8A-4B55-A7D1-9F44300E3C76}">
      <dsp:nvSpPr>
        <dsp:cNvPr id="0" name=""/>
        <dsp:cNvSpPr/>
      </dsp:nvSpPr>
      <dsp:spPr>
        <a:xfrm>
          <a:off x="0" y="4173451"/>
          <a:ext cx="67354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29C2C7-386E-4FA4-B890-CE3A1386014E}">
      <dsp:nvSpPr>
        <dsp:cNvPr id="0" name=""/>
        <dsp:cNvSpPr/>
      </dsp:nvSpPr>
      <dsp:spPr>
        <a:xfrm>
          <a:off x="0" y="4173451"/>
          <a:ext cx="6735443" cy="139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US" sz="6400" kern="1200" dirty="0"/>
            <a:t>OSPF</a:t>
          </a:r>
        </a:p>
      </dsp:txBody>
      <dsp:txXfrm>
        <a:off x="0" y="4173451"/>
        <a:ext cx="6735443" cy="1391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919C8-4CBE-455F-9DF6-979054318665}">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6DADA3-A271-46F1-9EB8-273A346063F7}">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F8D3E3-4ABF-4556-928D-443C38675118}">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GRE VPN</a:t>
          </a:r>
        </a:p>
      </dsp:txBody>
      <dsp:txXfrm>
        <a:off x="93445" y="3018902"/>
        <a:ext cx="3206250" cy="720000"/>
      </dsp:txXfrm>
    </dsp:sp>
    <dsp:sp modelId="{A7B69504-68A2-47CF-B3B1-DDF4EA3DA9F1}">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6B3CF-486B-4E05-81F7-49CF435FE539}">
      <dsp:nvSpPr>
        <dsp:cNvPr id="0" name=""/>
        <dsp:cNvSpPr/>
      </dsp:nvSpPr>
      <dsp:spPr>
        <a:xfrm>
          <a:off x="4902820" y="870714"/>
          <a:ext cx="1122187" cy="112218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4251C3-E089-4687-ABFC-AEA9FE102879}">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IPSec VPN</a:t>
          </a:r>
        </a:p>
      </dsp:txBody>
      <dsp:txXfrm>
        <a:off x="3860789" y="3018902"/>
        <a:ext cx="3206250" cy="720000"/>
      </dsp:txXfrm>
    </dsp:sp>
    <dsp:sp modelId="{5D194E43-9D36-410D-BA0A-2A2B04122C5C}">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ABC43A-0DDA-46A9-A385-A060BF5167D8}">
      <dsp:nvSpPr>
        <dsp:cNvPr id="0" name=""/>
        <dsp:cNvSpPr/>
      </dsp:nvSpPr>
      <dsp:spPr>
        <a:xfrm>
          <a:off x="8670164" y="870714"/>
          <a:ext cx="1122187" cy="112218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BA74C2-BCED-45A4-A7E8-AD3690372B72}">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SSL VPN</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2725F-FB7D-4E42-AF21-7A1FC1991C81}"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57676-A86D-44AA-9C44-FE2657931825}" type="slidenum">
              <a:rPr lang="en-US" smtClean="0"/>
              <a:t>‹#›</a:t>
            </a:fld>
            <a:endParaRPr lang="en-US"/>
          </a:p>
        </p:txBody>
      </p:sp>
    </p:spTree>
    <p:extLst>
      <p:ext uri="{BB962C8B-B14F-4D97-AF65-F5344CB8AC3E}">
        <p14:creationId xmlns:p14="http://schemas.microsoft.com/office/powerpoint/2010/main" val="3462230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A57676-A86D-44AA-9C44-FE2657931825}" type="slidenum">
              <a:rPr lang="en-US" smtClean="0"/>
              <a:t>69</a:t>
            </a:fld>
            <a:endParaRPr lang="en-US"/>
          </a:p>
        </p:txBody>
      </p:sp>
    </p:spTree>
    <p:extLst>
      <p:ext uri="{BB962C8B-B14F-4D97-AF65-F5344CB8AC3E}">
        <p14:creationId xmlns:p14="http://schemas.microsoft.com/office/powerpoint/2010/main" val="266830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A6A7-9E12-4E9C-9166-834D751792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285191-EFC2-486A-8346-4589FB001C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7CD20A-79B9-446A-83A0-FC88A054E21D}"/>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5" name="Footer Placeholder 4">
            <a:extLst>
              <a:ext uri="{FF2B5EF4-FFF2-40B4-BE49-F238E27FC236}">
                <a16:creationId xmlns:a16="http://schemas.microsoft.com/office/drawing/2014/main" id="{3017F370-19E7-4DCE-960E-E20813FB4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D0967E-9F41-46DC-A633-1383C7607B53}"/>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1745708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E36D-7D92-4F93-9435-0A66DAD124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8EE051-E9BD-4868-BD9F-B2B736B67F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51759-735A-4698-A861-DC5EA9A1A3EF}"/>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5" name="Footer Placeholder 4">
            <a:extLst>
              <a:ext uri="{FF2B5EF4-FFF2-40B4-BE49-F238E27FC236}">
                <a16:creationId xmlns:a16="http://schemas.microsoft.com/office/drawing/2014/main" id="{C53F3AC7-4823-4135-80EA-32981364C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DF49B-AD27-45AA-9444-9846BACCF965}"/>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3366530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2643A0-D744-4C38-B017-7BB2595BA2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84897-4830-439D-B43B-D12E916AFC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3B265-DCFF-4704-B674-D36349977FDA}"/>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5" name="Footer Placeholder 4">
            <a:extLst>
              <a:ext uri="{FF2B5EF4-FFF2-40B4-BE49-F238E27FC236}">
                <a16:creationId xmlns:a16="http://schemas.microsoft.com/office/drawing/2014/main" id="{BE1AC9DB-E397-47C6-95EC-9FBD88D1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909FC-CA09-49CF-9CB1-2B002464EE92}"/>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4192993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92D2-75D9-4F1C-91A9-3C5B6CA80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5F2FBF-50E1-4027-BEBE-EC2565EA36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080B2-1C18-4DA6-9698-164300BE06B5}"/>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5" name="Footer Placeholder 4">
            <a:extLst>
              <a:ext uri="{FF2B5EF4-FFF2-40B4-BE49-F238E27FC236}">
                <a16:creationId xmlns:a16="http://schemas.microsoft.com/office/drawing/2014/main" id="{45BE2EB1-19BD-468B-B943-854F24CF4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151B8-34DB-4714-9A58-8E14CD227912}"/>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92638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85E3-3E33-4F66-A1D2-C75302619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C2C294-6000-4D90-A5F8-484B3548D2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82B63C-91DC-484F-8B68-1149C3913CE5}"/>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5" name="Footer Placeholder 4">
            <a:extLst>
              <a:ext uri="{FF2B5EF4-FFF2-40B4-BE49-F238E27FC236}">
                <a16:creationId xmlns:a16="http://schemas.microsoft.com/office/drawing/2014/main" id="{2A4149D6-AEAF-497E-ABE6-C4D5A90C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D2020-E775-41E2-8C3F-4A1303288808}"/>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3423812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697C2-5CA2-4979-B172-1EE957CDD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5A1375-6675-46A3-A281-D44DFFD78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DECFF3-CC2E-4811-9D18-7A82D0DDDA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77239D-EAAB-4CD0-8C5F-A2E6537865AF}"/>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6" name="Footer Placeholder 5">
            <a:extLst>
              <a:ext uri="{FF2B5EF4-FFF2-40B4-BE49-F238E27FC236}">
                <a16:creationId xmlns:a16="http://schemas.microsoft.com/office/drawing/2014/main" id="{D4C61D4A-42DF-4064-ACB3-520C8CC2B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666C2D-1B6D-4D80-AF42-466872643136}"/>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2921624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371A-7E98-42A0-A59A-7B349F4B85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B5BBFA-4458-4DAA-9C66-B8B2C4AA4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8639CF-50DA-4DD3-BE38-385A199436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DC2A60-E274-4219-932D-B8F203584A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33F85A-24C1-4037-BA87-05A34420D5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670C93-9D08-40C3-AA23-C2F5E9A9377D}"/>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8" name="Footer Placeholder 7">
            <a:extLst>
              <a:ext uri="{FF2B5EF4-FFF2-40B4-BE49-F238E27FC236}">
                <a16:creationId xmlns:a16="http://schemas.microsoft.com/office/drawing/2014/main" id="{EF7D4974-E9C7-4AF4-8985-30A954B375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F44505-E5F6-4600-B4A6-A062A371060D}"/>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3019526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0EE1-D7AB-4759-9626-42E4E55D66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6B71B3-0527-49E8-9C2D-1E1DFD20F0CC}"/>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4" name="Footer Placeholder 3">
            <a:extLst>
              <a:ext uri="{FF2B5EF4-FFF2-40B4-BE49-F238E27FC236}">
                <a16:creationId xmlns:a16="http://schemas.microsoft.com/office/drawing/2014/main" id="{57B6C3F7-5039-4F48-A13D-990AC43804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6632A2-E0FE-48C4-B55E-FFCAEF58391D}"/>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18185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C90D6-2D25-4A01-A63E-5B4CFEAEC59D}"/>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3" name="Footer Placeholder 2">
            <a:extLst>
              <a:ext uri="{FF2B5EF4-FFF2-40B4-BE49-F238E27FC236}">
                <a16:creationId xmlns:a16="http://schemas.microsoft.com/office/drawing/2014/main" id="{D6B34A13-3EE4-44BD-9EC4-254037BC5A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528E47-3BA7-4BC1-ACBA-53A1FD308753}"/>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4154641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5FD8-56BA-44B0-99B0-152ED6894A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51B3E8-7D99-4A00-A5B9-2F1FD91C4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96D316-D93B-47A7-81FC-324317459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EF2939-D7CD-4E14-9518-9EA4C72C9C0A}"/>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6" name="Footer Placeholder 5">
            <a:extLst>
              <a:ext uri="{FF2B5EF4-FFF2-40B4-BE49-F238E27FC236}">
                <a16:creationId xmlns:a16="http://schemas.microsoft.com/office/drawing/2014/main" id="{BA79A4A1-0D59-41DF-81B0-5EFF7E8CF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50315-223C-4D2E-9CE6-14B4E67ECC23}"/>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1523706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A6C9-80D8-4A2F-862D-0B48906D3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34B504-6758-40E0-B092-8FAF3823E3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F2684B-CE2C-4D27-AE54-937B746B9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BB0633-8A84-4EA7-B441-791166516BF6}"/>
              </a:ext>
            </a:extLst>
          </p:cNvPr>
          <p:cNvSpPr>
            <a:spLocks noGrp="1"/>
          </p:cNvSpPr>
          <p:nvPr>
            <p:ph type="dt" sz="half" idx="10"/>
          </p:nvPr>
        </p:nvSpPr>
        <p:spPr/>
        <p:txBody>
          <a:bodyPr/>
          <a:lstStyle/>
          <a:p>
            <a:fld id="{357A2A8C-2C0E-4999-903E-297BD94F53F0}" type="datetimeFigureOut">
              <a:rPr lang="en-US" smtClean="0"/>
              <a:t>4/23/2025</a:t>
            </a:fld>
            <a:endParaRPr lang="en-US"/>
          </a:p>
        </p:txBody>
      </p:sp>
      <p:sp>
        <p:nvSpPr>
          <p:cNvPr id="6" name="Footer Placeholder 5">
            <a:extLst>
              <a:ext uri="{FF2B5EF4-FFF2-40B4-BE49-F238E27FC236}">
                <a16:creationId xmlns:a16="http://schemas.microsoft.com/office/drawing/2014/main" id="{D1229B6B-0C8D-40F7-AA10-857EEFEDED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7A634-2545-4196-98DA-B0DF86E36B89}"/>
              </a:ext>
            </a:extLst>
          </p:cNvPr>
          <p:cNvSpPr>
            <a:spLocks noGrp="1"/>
          </p:cNvSpPr>
          <p:nvPr>
            <p:ph type="sldNum" sz="quarter" idx="12"/>
          </p:nvPr>
        </p:nvSpPr>
        <p:spPr/>
        <p:txBody>
          <a:bodyPr/>
          <a:lstStyle/>
          <a:p>
            <a:fld id="{4FED8095-2EBD-4B56-BE14-58553C30A29F}" type="slidenum">
              <a:rPr lang="en-US" smtClean="0"/>
              <a:t>‹#›</a:t>
            </a:fld>
            <a:endParaRPr lang="en-US"/>
          </a:p>
        </p:txBody>
      </p:sp>
    </p:spTree>
    <p:extLst>
      <p:ext uri="{BB962C8B-B14F-4D97-AF65-F5344CB8AC3E}">
        <p14:creationId xmlns:p14="http://schemas.microsoft.com/office/powerpoint/2010/main" val="2584910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7A9B6B-AFC5-46F9-9318-4AC2870C7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C879B5-EE5E-48C6-9D29-E915455EC7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78F9E-B9C3-42EB-AE40-7A3CF4A531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A2A8C-2C0E-4999-903E-297BD94F53F0}" type="datetimeFigureOut">
              <a:rPr lang="en-US" smtClean="0"/>
              <a:t>4/23/2025</a:t>
            </a:fld>
            <a:endParaRPr lang="en-US"/>
          </a:p>
        </p:txBody>
      </p:sp>
      <p:sp>
        <p:nvSpPr>
          <p:cNvPr id="5" name="Footer Placeholder 4">
            <a:extLst>
              <a:ext uri="{FF2B5EF4-FFF2-40B4-BE49-F238E27FC236}">
                <a16:creationId xmlns:a16="http://schemas.microsoft.com/office/drawing/2014/main" id="{04575187-1583-4330-955E-09F8CC31F4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95F6BA-05F4-438A-A61F-FFD39C6259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D8095-2EBD-4B56-BE14-58553C30A29F}" type="slidenum">
              <a:rPr lang="en-US" smtClean="0"/>
              <a:t>‹#›</a:t>
            </a:fld>
            <a:endParaRPr lang="en-US"/>
          </a:p>
        </p:txBody>
      </p:sp>
    </p:spTree>
    <p:extLst>
      <p:ext uri="{BB962C8B-B14F-4D97-AF65-F5344CB8AC3E}">
        <p14:creationId xmlns:p14="http://schemas.microsoft.com/office/powerpoint/2010/main" val="3134358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1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24.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141.jpg"/></Relationships>
</file>

<file path=ppt/slides/_rels/slide1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44.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techtarget.com/whatis/definition/binary"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Gateway_Load_Balancing_Protocol"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www.researchgate.net/figure/Hierarchical-Campus-Network-Architecture-51-Requirement-of-the-proposed-Campus-Network_fig3_271557256"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7.xml.rels><?xml version="1.0" encoding="UTF-8" standalone="yes"?>
<Relationships xmlns="http://schemas.openxmlformats.org/package/2006/relationships"><Relationship Id="rId3" Type="http://schemas.openxmlformats.org/officeDocument/2006/relationships/image" Target="../media/image105.bin"/><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106.jpg"/></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440A4-7ED4-4B5F-8787-4A6508EAB10A}"/>
              </a:ext>
            </a:extLst>
          </p:cNvPr>
          <p:cNvSpPr>
            <a:spLocks noGrp="1"/>
          </p:cNvSpPr>
          <p:nvPr>
            <p:ph type="ctrTitle"/>
          </p:nvPr>
        </p:nvSpPr>
        <p:spPr>
          <a:xfrm>
            <a:off x="212503" y="1014130"/>
            <a:ext cx="4625877" cy="1929384"/>
          </a:xfrm>
        </p:spPr>
        <p:txBody>
          <a:bodyPr anchor="b">
            <a:normAutofit fontScale="90000"/>
          </a:bodyPr>
          <a:lstStyle/>
          <a:p>
            <a:pPr algn="l"/>
            <a:r>
              <a:rPr lang="en-US" sz="4200" b="1" dirty="0">
                <a:effectLst/>
                <a:latin typeface="Times New Roman" panose="02020603050405020304" pitchFamily="18" charset="0"/>
                <a:ea typeface="Calibri" panose="020F0502020204030204" pitchFamily="34" charset="0"/>
                <a:cs typeface="Times New Roman" panose="02020603050405020304" pitchFamily="18" charset="0"/>
              </a:rPr>
              <a:t>Cisco CCNA Exam (CCNA 200-301)</a:t>
            </a:r>
            <a:br>
              <a:rPr lang="en-US" sz="42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4200" dirty="0">
                <a:effectLst/>
                <a:latin typeface="Calibri" panose="020F0502020204030204" pitchFamily="34" charset="0"/>
                <a:ea typeface="Calibri" panose="020F0502020204030204" pitchFamily="34" charset="0"/>
                <a:cs typeface="Times New Roman" panose="02020603050405020304" pitchFamily="18" charset="0"/>
              </a:rPr>
            </a:br>
            <a:r>
              <a:rPr lang="en-US" sz="2400" i="1" dirty="0">
                <a:effectLst/>
                <a:latin typeface="Calibri" panose="020F0502020204030204" pitchFamily="34" charset="0"/>
                <a:ea typeface="Calibri" panose="020F0502020204030204" pitchFamily="34" charset="0"/>
                <a:cs typeface="Times New Roman" panose="02020603050405020304" pitchFamily="18" charset="0"/>
              </a:rPr>
              <a:t>This course will Cover </a:t>
            </a:r>
            <a:r>
              <a:rPr lang="en-US" sz="2400" i="1">
                <a:effectLst/>
                <a:latin typeface="Calibri" panose="020F0502020204030204" pitchFamily="34" charset="0"/>
                <a:ea typeface="Calibri" panose="020F0502020204030204" pitchFamily="34" charset="0"/>
                <a:cs typeface="Times New Roman" panose="02020603050405020304" pitchFamily="18" charset="0"/>
              </a:rPr>
              <a:t>CCNP </a:t>
            </a:r>
            <a:r>
              <a:rPr lang="en-US" sz="2400" i="1">
                <a:latin typeface="Calibri" panose="020F0502020204030204" pitchFamily="34" charset="0"/>
                <a:ea typeface="Calibri" panose="020F0502020204030204" pitchFamily="34" charset="0"/>
                <a:cs typeface="Times New Roman" panose="02020603050405020304" pitchFamily="18" charset="0"/>
              </a:rPr>
              <a:t>75</a:t>
            </a:r>
            <a:r>
              <a:rPr lang="en-US" sz="2400" i="1">
                <a:effectLst/>
                <a:latin typeface="Calibri" panose="020F0502020204030204" pitchFamily="34" charset="0"/>
                <a:ea typeface="Calibri" panose="020F0502020204030204" pitchFamily="34" charset="0"/>
                <a:cs typeface="Times New Roman" panose="02020603050405020304" pitchFamily="18" charset="0"/>
              </a:rPr>
              <a:t>%+</a:t>
            </a:r>
            <a:endParaRPr lang="en-US" sz="2400" i="1" dirty="0"/>
          </a:p>
        </p:txBody>
      </p:sp>
      <p:sp>
        <p:nvSpPr>
          <p:cNvPr id="3" name="Subtitle 2">
            <a:extLst>
              <a:ext uri="{FF2B5EF4-FFF2-40B4-BE49-F238E27FC236}">
                <a16:creationId xmlns:a16="http://schemas.microsoft.com/office/drawing/2014/main" id="{EAFDDE2B-1145-400C-87B8-9DEAEED768A9}"/>
              </a:ext>
            </a:extLst>
          </p:cNvPr>
          <p:cNvSpPr>
            <a:spLocks noGrp="1"/>
          </p:cNvSpPr>
          <p:nvPr>
            <p:ph type="subTitle" idx="1"/>
          </p:nvPr>
        </p:nvSpPr>
        <p:spPr>
          <a:xfrm>
            <a:off x="436098" y="4568235"/>
            <a:ext cx="4874079" cy="1781221"/>
          </a:xfrm>
        </p:spPr>
        <p:txBody>
          <a:bodyPr>
            <a:normAutofit fontScale="92500" lnSpcReduction="20000"/>
          </a:bodyPr>
          <a:lstStyle/>
          <a:p>
            <a:pPr marL="0" marR="0" algn="l">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Md. Humayun Kabir</a:t>
            </a:r>
          </a:p>
          <a:p>
            <a:pPr marL="0" marR="0" algn="l">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CCNA, CCNP(R)</a:t>
            </a:r>
          </a:p>
          <a:p>
            <a:pPr marL="0" marR="0" algn="l">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Network Admin</a:t>
            </a:r>
          </a:p>
          <a:p>
            <a:pPr marL="0" marR="0" algn="l">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Year of Experience 14 Years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0" marR="0" algn="l">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BDCOM, XNET, UCBL, Bank Alfalah, </a:t>
            </a:r>
            <a:r>
              <a:rPr lang="en-US" sz="1600" b="1" dirty="0">
                <a:latin typeface="Calibri" panose="020F0502020204030204" pitchFamily="34" charset="0"/>
                <a:ea typeface="Calibri" panose="020F0502020204030204" pitchFamily="34" charset="0"/>
                <a:cs typeface="Times New Roman" panose="02020603050405020304" pitchFamily="18" charset="0"/>
              </a:rPr>
              <a:t>Reputed</a:t>
            </a:r>
            <a:r>
              <a:rPr lang="en-US" sz="1600" b="1" dirty="0">
                <a:effectLst/>
                <a:latin typeface="Calibri" panose="020F0502020204030204" pitchFamily="34" charset="0"/>
                <a:ea typeface="Calibri" panose="020F0502020204030204" pitchFamily="34" charset="0"/>
                <a:cs typeface="Times New Roman" panose="02020603050405020304" pitchFamily="18" charset="0"/>
              </a:rPr>
              <a:t> Islami Bank</a:t>
            </a:r>
          </a:p>
          <a:p>
            <a:pPr marL="0" marR="0" algn="l">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BSc, MSc in CSE, MBA (Finance)</a:t>
            </a:r>
          </a:p>
          <a:p>
            <a:pPr algn="l"/>
            <a:endParaRPr lang="en-US" sz="1300" dirty="0"/>
          </a:p>
          <a:p>
            <a:pPr algn="l"/>
            <a:endParaRPr lang="en-US" sz="1300" dirty="0"/>
          </a:p>
        </p:txBody>
      </p:sp>
      <p:sp>
        <p:nvSpPr>
          <p:cNvPr id="3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asses on top of a book">
            <a:extLst>
              <a:ext uri="{FF2B5EF4-FFF2-40B4-BE49-F238E27FC236}">
                <a16:creationId xmlns:a16="http://schemas.microsoft.com/office/drawing/2014/main" id="{46B58129-AE8E-452A-B079-9F8140B6E63B}"/>
              </a:ext>
            </a:extLst>
          </p:cNvPr>
          <p:cNvPicPr>
            <a:picLocks noChangeAspect="1"/>
          </p:cNvPicPr>
          <p:nvPr/>
        </p:nvPicPr>
        <p:blipFill rotWithShape="1">
          <a:blip r:embed="rId2"/>
          <a:srcRect l="4109" r="2944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36325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2AAE-D4C7-4075-B7DE-28B5662653B8}"/>
              </a:ext>
            </a:extLst>
          </p:cNvPr>
          <p:cNvSpPr>
            <a:spLocks noGrp="1"/>
          </p:cNvSpPr>
          <p:nvPr>
            <p:ph type="title"/>
          </p:nvPr>
        </p:nvSpPr>
        <p:spPr>
          <a:xfrm>
            <a:off x="838200" y="2274608"/>
            <a:ext cx="10515600" cy="1325563"/>
          </a:xfrm>
          <a:blipFill>
            <a:blip r:embed="rId2"/>
            <a:tile tx="0" ty="0" sx="100000" sy="100000" flip="none" algn="tl"/>
          </a:blipFill>
        </p:spPr>
        <p:txBody>
          <a:bodyPr/>
          <a:lstStyle/>
          <a:p>
            <a:r>
              <a:rPr lang="en-US" b="1" dirty="0">
                <a:solidFill>
                  <a:srgbClr val="7030A0"/>
                </a:solidFill>
              </a:rPr>
              <a:t>Module 02: Wireless Networking's </a:t>
            </a:r>
          </a:p>
        </p:txBody>
      </p:sp>
    </p:spTree>
    <p:extLst>
      <p:ext uri="{BB962C8B-B14F-4D97-AF65-F5344CB8AC3E}">
        <p14:creationId xmlns:p14="http://schemas.microsoft.com/office/powerpoint/2010/main" val="25170924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29394-8441-4EEC-9C11-21C0391A9CEF}"/>
              </a:ext>
            </a:extLst>
          </p:cNvPr>
          <p:cNvSpPr>
            <a:spLocks noGrp="1"/>
          </p:cNvSpPr>
          <p:nvPr>
            <p:ph type="title"/>
          </p:nvPr>
        </p:nvSpPr>
        <p:spPr>
          <a:xfrm>
            <a:off x="838200" y="365126"/>
            <a:ext cx="7714129" cy="939240"/>
          </a:xfrm>
          <a:blipFill>
            <a:blip r:embed="rId2"/>
            <a:tile tx="0" ty="0" sx="100000" sy="100000" flip="none" algn="tl"/>
          </a:blipFill>
        </p:spPr>
        <p:txBody>
          <a:bodyPr/>
          <a:lstStyle/>
          <a:p>
            <a:r>
              <a:rPr lang="en-US" dirty="0"/>
              <a:t>GRE over IPSec Configuration</a:t>
            </a:r>
          </a:p>
        </p:txBody>
      </p:sp>
      <p:sp>
        <p:nvSpPr>
          <p:cNvPr id="3" name="Content Placeholder 2">
            <a:extLst>
              <a:ext uri="{FF2B5EF4-FFF2-40B4-BE49-F238E27FC236}">
                <a16:creationId xmlns:a16="http://schemas.microsoft.com/office/drawing/2014/main" id="{C1ED0DAC-87D0-4432-B676-CF0403CBFE3B}"/>
              </a:ext>
            </a:extLst>
          </p:cNvPr>
          <p:cNvSpPr>
            <a:spLocks noGrp="1"/>
          </p:cNvSpPr>
          <p:nvPr>
            <p:ph idx="1"/>
          </p:nvPr>
        </p:nvSpPr>
        <p:spPr>
          <a:xfrm>
            <a:off x="-281353" y="1410079"/>
            <a:ext cx="9426388" cy="4724681"/>
          </a:xfrm>
          <a:blipFill>
            <a:blip r:embed="rId3"/>
            <a:tile tx="0" ty="0" sx="100000" sy="100000" flip="none" algn="tl"/>
          </a:blipFill>
        </p:spPr>
        <p:txBody>
          <a:bodyPr>
            <a:normAutofit fontScale="92500" lnSpcReduction="20000"/>
          </a:bodyPr>
          <a:lstStyle/>
          <a:p>
            <a:pPr marL="0" indent="0">
              <a:buNone/>
            </a:pPr>
            <a:r>
              <a:rPr lang="en-US" dirty="0"/>
              <a:t>crypto </a:t>
            </a:r>
            <a:r>
              <a:rPr lang="en-US" dirty="0" err="1"/>
              <a:t>isakmp</a:t>
            </a:r>
            <a:r>
              <a:rPr lang="en-US" dirty="0"/>
              <a:t> policy 100</a:t>
            </a:r>
          </a:p>
          <a:p>
            <a:pPr marL="0" indent="0">
              <a:buNone/>
            </a:pPr>
            <a:r>
              <a:rPr lang="en-US" dirty="0"/>
              <a:t> </a:t>
            </a:r>
            <a:r>
              <a:rPr lang="en-US" dirty="0" err="1"/>
              <a:t>encr</a:t>
            </a:r>
            <a:r>
              <a:rPr lang="en-US" dirty="0"/>
              <a:t> 3des</a:t>
            </a:r>
          </a:p>
          <a:p>
            <a:pPr marL="0" indent="0">
              <a:buNone/>
            </a:pPr>
            <a:r>
              <a:rPr lang="en-US" dirty="0"/>
              <a:t> authentication pre-share</a:t>
            </a:r>
          </a:p>
          <a:p>
            <a:pPr marL="0" indent="0">
              <a:buNone/>
            </a:pPr>
            <a:r>
              <a:rPr lang="en-US" dirty="0"/>
              <a:t> group 2</a:t>
            </a:r>
          </a:p>
          <a:p>
            <a:pPr marL="0" indent="0">
              <a:buNone/>
            </a:pPr>
            <a:endParaRPr lang="en-US" dirty="0"/>
          </a:p>
          <a:p>
            <a:pPr marL="0" indent="0">
              <a:buNone/>
            </a:pPr>
            <a:r>
              <a:rPr lang="en-US" dirty="0"/>
              <a:t>crypto </a:t>
            </a:r>
            <a:r>
              <a:rPr lang="en-US" dirty="0" err="1"/>
              <a:t>isakmp</a:t>
            </a:r>
            <a:r>
              <a:rPr lang="en-US" dirty="0"/>
              <a:t> key </a:t>
            </a:r>
            <a:r>
              <a:rPr lang="en-US" b="1" dirty="0" err="1">
                <a:solidFill>
                  <a:srgbClr val="FF0000"/>
                </a:solidFill>
              </a:rPr>
              <a:t>bal@masterkey</a:t>
            </a:r>
            <a:r>
              <a:rPr lang="en-US" b="1" dirty="0">
                <a:solidFill>
                  <a:srgbClr val="FF0000"/>
                </a:solidFill>
              </a:rPr>
              <a:t> </a:t>
            </a:r>
            <a:r>
              <a:rPr lang="en-US" dirty="0"/>
              <a:t>address 192.168.168.18</a:t>
            </a:r>
          </a:p>
          <a:p>
            <a:endParaRPr lang="en-US" dirty="0"/>
          </a:p>
          <a:p>
            <a:pPr marL="0" indent="0">
              <a:buNone/>
            </a:pPr>
            <a:r>
              <a:rPr lang="en-US" dirty="0"/>
              <a:t>crypto </a:t>
            </a:r>
            <a:r>
              <a:rPr lang="en-US" dirty="0" err="1"/>
              <a:t>ipsec</a:t>
            </a:r>
            <a:r>
              <a:rPr lang="en-US" dirty="0"/>
              <a:t> transform-set </a:t>
            </a:r>
            <a:r>
              <a:rPr lang="en-US" b="1" dirty="0" err="1">
                <a:solidFill>
                  <a:srgbClr val="FF0000"/>
                </a:solidFill>
              </a:rPr>
              <a:t>tset</a:t>
            </a:r>
            <a:r>
              <a:rPr lang="en-US" dirty="0"/>
              <a:t> esp-3des </a:t>
            </a:r>
            <a:r>
              <a:rPr lang="en-US" dirty="0" err="1"/>
              <a:t>esp</a:t>
            </a:r>
            <a:r>
              <a:rPr lang="en-US" dirty="0"/>
              <a:t>-sha-</a:t>
            </a:r>
            <a:r>
              <a:rPr lang="en-US" dirty="0" err="1"/>
              <a:t>hmac</a:t>
            </a:r>
            <a:endParaRPr lang="en-US" dirty="0"/>
          </a:p>
          <a:p>
            <a:endParaRPr lang="en-US" dirty="0"/>
          </a:p>
          <a:p>
            <a:pPr marL="0" indent="0">
              <a:buNone/>
            </a:pPr>
            <a:r>
              <a:rPr lang="en-US" dirty="0"/>
              <a:t>crypto </a:t>
            </a:r>
            <a:r>
              <a:rPr lang="en-US" dirty="0" err="1"/>
              <a:t>ipsec</a:t>
            </a:r>
            <a:r>
              <a:rPr lang="en-US" dirty="0"/>
              <a:t> profile </a:t>
            </a:r>
            <a:r>
              <a:rPr lang="en-US" dirty="0">
                <a:solidFill>
                  <a:srgbClr val="FF0000"/>
                </a:solidFill>
              </a:rPr>
              <a:t>BAFL</a:t>
            </a:r>
          </a:p>
          <a:p>
            <a:pPr marL="0" indent="0">
              <a:buNone/>
            </a:pPr>
            <a:r>
              <a:rPr lang="en-US" dirty="0"/>
              <a:t> set transform-set </a:t>
            </a:r>
            <a:r>
              <a:rPr lang="en-US" dirty="0" err="1">
                <a:solidFill>
                  <a:srgbClr val="FF0000"/>
                </a:solidFill>
              </a:rPr>
              <a:t>tset</a:t>
            </a:r>
            <a:endParaRPr lang="en-US" dirty="0">
              <a:solidFill>
                <a:srgbClr val="FF0000"/>
              </a:solidFill>
            </a:endParaRPr>
          </a:p>
          <a:p>
            <a:endParaRPr lang="en-US" dirty="0"/>
          </a:p>
          <a:p>
            <a:endParaRPr lang="en-US" dirty="0"/>
          </a:p>
        </p:txBody>
      </p:sp>
    </p:spTree>
    <p:extLst>
      <p:ext uri="{BB962C8B-B14F-4D97-AF65-F5344CB8AC3E}">
        <p14:creationId xmlns:p14="http://schemas.microsoft.com/office/powerpoint/2010/main" val="2261808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8B5D-B9FE-4EA9-A987-EE5179A0E95C}"/>
              </a:ext>
            </a:extLst>
          </p:cNvPr>
          <p:cNvSpPr>
            <a:spLocks noGrp="1"/>
          </p:cNvSpPr>
          <p:nvPr>
            <p:ph type="title"/>
          </p:nvPr>
        </p:nvSpPr>
        <p:spPr>
          <a:xfrm>
            <a:off x="838200" y="365125"/>
            <a:ext cx="7996518" cy="1325563"/>
          </a:xfrm>
          <a:blipFill>
            <a:blip r:embed="rId2"/>
            <a:tile tx="0" ty="0" sx="100000" sy="100000" flip="none" algn="tl"/>
          </a:blipFill>
          <a:effectLst>
            <a:glow rad="228600">
              <a:schemeClr val="accent6">
                <a:satMod val="175000"/>
                <a:alpha val="40000"/>
              </a:schemeClr>
            </a:glow>
          </a:effectLst>
        </p:spPr>
        <p:txBody>
          <a:bodyPr/>
          <a:lstStyle/>
          <a:p>
            <a:r>
              <a:rPr lang="en-US" dirty="0">
                <a:highlight>
                  <a:srgbClr val="FFFF00"/>
                </a:highlight>
              </a:rPr>
              <a:t>Second part of GRE Over IPSec</a:t>
            </a:r>
          </a:p>
        </p:txBody>
      </p:sp>
      <p:sp>
        <p:nvSpPr>
          <p:cNvPr id="3" name="Content Placeholder 2">
            <a:extLst>
              <a:ext uri="{FF2B5EF4-FFF2-40B4-BE49-F238E27FC236}">
                <a16:creationId xmlns:a16="http://schemas.microsoft.com/office/drawing/2014/main" id="{0A1B4383-0A2C-46E5-BDFC-1AFC72473960}"/>
              </a:ext>
            </a:extLst>
          </p:cNvPr>
          <p:cNvSpPr>
            <a:spLocks noGrp="1"/>
          </p:cNvSpPr>
          <p:nvPr>
            <p:ph idx="1"/>
          </p:nvPr>
        </p:nvSpPr>
        <p:spPr>
          <a:xfrm>
            <a:off x="838200" y="1825625"/>
            <a:ext cx="8480612" cy="4351338"/>
          </a:xfrm>
          <a:blipFill>
            <a:blip r:embed="rId3"/>
            <a:tile tx="0" ty="0" sx="100000" sy="100000" flip="none" algn="tl"/>
          </a:blipFill>
        </p:spPr>
        <p:txBody>
          <a:bodyPr>
            <a:normAutofit/>
          </a:bodyPr>
          <a:lstStyle/>
          <a:p>
            <a:pPr marL="0" indent="0">
              <a:buNone/>
            </a:pPr>
            <a:r>
              <a:rPr lang="en-US" dirty="0"/>
              <a:t>interface Tunnel70801</a:t>
            </a:r>
          </a:p>
          <a:p>
            <a:pPr marL="0" indent="0">
              <a:buNone/>
            </a:pPr>
            <a:r>
              <a:rPr lang="en-US" dirty="0"/>
              <a:t> description Tunnel for DC with </a:t>
            </a:r>
            <a:r>
              <a:rPr lang="en-US" dirty="0" err="1"/>
              <a:t>Amber_IT</a:t>
            </a:r>
            <a:r>
              <a:rPr lang="en-US" dirty="0"/>
              <a:t> Mirpur-0708</a:t>
            </a:r>
          </a:p>
          <a:p>
            <a:pPr marL="0" indent="0">
              <a:buNone/>
            </a:pPr>
            <a:r>
              <a:rPr lang="en-US" dirty="0"/>
              <a:t> </a:t>
            </a:r>
            <a:r>
              <a:rPr lang="en-US" dirty="0" err="1"/>
              <a:t>ip</a:t>
            </a:r>
            <a:r>
              <a:rPr lang="en-US" dirty="0"/>
              <a:t> address 192.167.167.6 255.255.255.252</a:t>
            </a:r>
          </a:p>
          <a:p>
            <a:pPr marL="0" indent="0">
              <a:buNone/>
            </a:pPr>
            <a:r>
              <a:rPr lang="en-US" dirty="0"/>
              <a:t> keepalive 60 3</a:t>
            </a:r>
          </a:p>
          <a:p>
            <a:pPr marL="0" indent="0">
              <a:buNone/>
            </a:pPr>
            <a:r>
              <a:rPr lang="en-US" dirty="0"/>
              <a:t> tunnel source 192.168.169.50</a:t>
            </a:r>
          </a:p>
          <a:p>
            <a:pPr marL="0" indent="0">
              <a:buNone/>
            </a:pPr>
            <a:r>
              <a:rPr lang="en-US" dirty="0"/>
              <a:t> tunnel mode </a:t>
            </a:r>
            <a:r>
              <a:rPr lang="en-US" dirty="0" err="1"/>
              <a:t>ipsec</a:t>
            </a:r>
            <a:r>
              <a:rPr lang="en-US" dirty="0"/>
              <a:t> ipv4</a:t>
            </a:r>
          </a:p>
          <a:p>
            <a:pPr marL="0" indent="0">
              <a:buNone/>
            </a:pPr>
            <a:r>
              <a:rPr lang="en-US" dirty="0"/>
              <a:t> tunnel </a:t>
            </a:r>
            <a:r>
              <a:rPr lang="en-US"/>
              <a:t>destination 192.168.168.18</a:t>
            </a:r>
          </a:p>
          <a:p>
            <a:pPr marL="0" indent="0">
              <a:buNone/>
            </a:pPr>
            <a:r>
              <a:rPr lang="en-US"/>
              <a:t>tunnel </a:t>
            </a:r>
            <a:r>
              <a:rPr lang="en-US" dirty="0"/>
              <a:t>protection </a:t>
            </a:r>
            <a:r>
              <a:rPr lang="en-US" dirty="0" err="1"/>
              <a:t>ipsec</a:t>
            </a:r>
            <a:r>
              <a:rPr lang="en-US" dirty="0"/>
              <a:t> profile </a:t>
            </a:r>
            <a:r>
              <a:rPr lang="en-US" b="1" dirty="0">
                <a:solidFill>
                  <a:srgbClr val="FF0000"/>
                </a:solidFill>
              </a:rPr>
              <a:t>BAFL</a:t>
            </a:r>
          </a:p>
          <a:p>
            <a:endParaRPr lang="en-US" dirty="0"/>
          </a:p>
        </p:txBody>
      </p:sp>
    </p:spTree>
    <p:extLst>
      <p:ext uri="{BB962C8B-B14F-4D97-AF65-F5344CB8AC3E}">
        <p14:creationId xmlns:p14="http://schemas.microsoft.com/office/powerpoint/2010/main" val="772695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52F5-D3BA-A6D8-7A73-D0762AD5939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081185E-C237-96F9-2E5E-30DDFF7478C5}"/>
              </a:ext>
            </a:extLst>
          </p:cNvPr>
          <p:cNvSpPr>
            <a:spLocks noGrp="1"/>
          </p:cNvSpPr>
          <p:nvPr>
            <p:ph idx="1"/>
          </p:nvPr>
        </p:nvSpPr>
        <p:spPr/>
        <p:txBody>
          <a:bodyPr/>
          <a:lstStyle/>
          <a:p>
            <a:r>
              <a:rPr lang="en-US" dirty="0"/>
              <a:t>PC1&gt; </a:t>
            </a:r>
            <a:r>
              <a:rPr lang="en-US" dirty="0" err="1"/>
              <a:t>ip</a:t>
            </a:r>
            <a:r>
              <a:rPr lang="en-US" dirty="0"/>
              <a:t> 192.168.1.2 255.255.255.0 192.168.1.1</a:t>
            </a:r>
          </a:p>
          <a:p>
            <a:r>
              <a:rPr lang="en-US" dirty="0"/>
              <a:t>Checking for duplicate address...</a:t>
            </a:r>
          </a:p>
          <a:p>
            <a:r>
              <a:rPr lang="en-US" dirty="0"/>
              <a:t>PC1 : 192.168.1.2 255.255.255.0 gateway 192.168.1.1</a:t>
            </a:r>
          </a:p>
          <a:p>
            <a:endParaRPr lang="en-US" dirty="0"/>
          </a:p>
        </p:txBody>
      </p:sp>
      <p:pic>
        <p:nvPicPr>
          <p:cNvPr id="5" name="Picture 4">
            <a:extLst>
              <a:ext uri="{FF2B5EF4-FFF2-40B4-BE49-F238E27FC236}">
                <a16:creationId xmlns:a16="http://schemas.microsoft.com/office/drawing/2014/main" id="{B3CF8C07-9B07-CE93-3568-2280E2A81D16}"/>
              </a:ext>
            </a:extLst>
          </p:cNvPr>
          <p:cNvPicPr>
            <a:picLocks noChangeAspect="1"/>
          </p:cNvPicPr>
          <p:nvPr/>
        </p:nvPicPr>
        <p:blipFill>
          <a:blip r:embed="rId2"/>
          <a:stretch>
            <a:fillRect/>
          </a:stretch>
        </p:blipFill>
        <p:spPr>
          <a:xfrm>
            <a:off x="2705100" y="3777835"/>
            <a:ext cx="3390900" cy="2019300"/>
          </a:xfrm>
          <a:prstGeom prst="rect">
            <a:avLst/>
          </a:prstGeom>
        </p:spPr>
      </p:pic>
    </p:spTree>
    <p:extLst>
      <p:ext uri="{BB962C8B-B14F-4D97-AF65-F5344CB8AC3E}">
        <p14:creationId xmlns:p14="http://schemas.microsoft.com/office/powerpoint/2010/main" val="24806233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DE4307-BDF3-4CB8-BB73-53E14EF99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2001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969B3E-4E7E-4815-8FFA-8F9237DEF97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r"/>
            <a:r>
              <a:rPr lang="en-US" sz="5400" kern="1200">
                <a:solidFill>
                  <a:schemeClr val="bg1"/>
                </a:solidFill>
                <a:latin typeface="+mj-lt"/>
                <a:ea typeface="+mj-ea"/>
                <a:cs typeface="+mj-cs"/>
              </a:rPr>
              <a:t>SSL VPN Network Diagram</a:t>
            </a:r>
          </a:p>
        </p:txBody>
      </p:sp>
      <p:pic>
        <p:nvPicPr>
          <p:cNvPr id="5" name="Content Placeholder 4" descr="Diagram&#10;&#10;Description automatically generated">
            <a:extLst>
              <a:ext uri="{FF2B5EF4-FFF2-40B4-BE49-F238E27FC236}">
                <a16:creationId xmlns:a16="http://schemas.microsoft.com/office/drawing/2014/main" id="{9747AFF0-D4E2-4433-A0EB-5C8E09DE84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67867"/>
            <a:ext cx="10515599" cy="3988675"/>
          </a:xfrm>
          <a:prstGeom prst="rect">
            <a:avLst/>
          </a:prstGeom>
        </p:spPr>
      </p:pic>
    </p:spTree>
    <p:extLst>
      <p:ext uri="{BB962C8B-B14F-4D97-AF65-F5344CB8AC3E}">
        <p14:creationId xmlns:p14="http://schemas.microsoft.com/office/powerpoint/2010/main" val="9598682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195" y="391251"/>
            <a:ext cx="7966165" cy="1084852"/>
          </a:xfrm>
          <a:blipFill>
            <a:blip r:embed="rId2"/>
            <a:tile tx="0" ty="0" sx="100000" sy="100000" flip="none" algn="tl"/>
          </a:blipFill>
        </p:spPr>
        <p:txBody>
          <a:bodyPr/>
          <a:lstStyle/>
          <a:p>
            <a:pPr algn="ctr"/>
            <a:r>
              <a:rPr lang="en-US" b="1" dirty="0"/>
              <a:t>SSL VPN</a:t>
            </a:r>
          </a:p>
        </p:txBody>
      </p:sp>
      <p:pic>
        <p:nvPicPr>
          <p:cNvPr id="4" name="Content Placeholder 3"/>
          <p:cNvPicPr>
            <a:picLocks noGrp="1" noChangeAspect="1"/>
          </p:cNvPicPr>
          <p:nvPr>
            <p:ph idx="1"/>
          </p:nvPr>
        </p:nvPicPr>
        <p:blipFill>
          <a:blip r:embed="rId3"/>
          <a:stretch>
            <a:fillRect/>
          </a:stretch>
        </p:blipFill>
        <p:spPr>
          <a:xfrm>
            <a:off x="838200" y="1812562"/>
            <a:ext cx="7387532" cy="4351338"/>
          </a:xfrm>
          <a:prstGeom prst="rect">
            <a:avLst/>
          </a:prstGeom>
        </p:spPr>
      </p:pic>
    </p:spTree>
    <p:extLst>
      <p:ext uri="{BB962C8B-B14F-4D97-AF65-F5344CB8AC3E}">
        <p14:creationId xmlns:p14="http://schemas.microsoft.com/office/powerpoint/2010/main" val="42499617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https://bdnews24.com:8080</a:t>
            </a:r>
          </a:p>
        </p:txBody>
      </p:sp>
      <p:pic>
        <p:nvPicPr>
          <p:cNvPr id="4" name="Content Placeholder 3"/>
          <p:cNvPicPr>
            <a:picLocks noGrp="1" noChangeAspect="1"/>
          </p:cNvPicPr>
          <p:nvPr>
            <p:ph idx="1"/>
          </p:nvPr>
        </p:nvPicPr>
        <p:blipFill>
          <a:blip r:embed="rId2"/>
          <a:stretch>
            <a:fillRect/>
          </a:stretch>
        </p:blipFill>
        <p:spPr>
          <a:xfrm>
            <a:off x="1213756" y="2629502"/>
            <a:ext cx="9764488" cy="2743583"/>
          </a:xfrm>
          <a:prstGeom prst="rect">
            <a:avLst/>
          </a:prstGeom>
          <a:solidFill>
            <a:srgbClr val="FFFFFF"/>
          </a:solidFill>
        </p:spPr>
      </p:pic>
    </p:spTree>
    <p:extLst>
      <p:ext uri="{BB962C8B-B14F-4D97-AF65-F5344CB8AC3E}">
        <p14:creationId xmlns:p14="http://schemas.microsoft.com/office/powerpoint/2010/main" val="2294057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blipFill>
            <a:blip r:embed="rId2"/>
            <a:tile tx="0" ty="0" sx="100000" sy="100000" flip="none" algn="tl"/>
          </a:blipFill>
        </p:spPr>
        <p:txBody>
          <a:bodyPr/>
          <a:lstStyle/>
          <a:p>
            <a:pPr algn="ctr"/>
            <a:r>
              <a:rPr lang="en-US" b="1" dirty="0"/>
              <a:t>VTP Topology</a:t>
            </a:r>
          </a:p>
        </p:txBody>
      </p:sp>
      <p:pic>
        <p:nvPicPr>
          <p:cNvPr id="4" name="Content Placeholder 3"/>
          <p:cNvPicPr>
            <a:picLocks noGrp="1" noChangeAspect="1"/>
          </p:cNvPicPr>
          <p:nvPr>
            <p:ph idx="1"/>
          </p:nvPr>
        </p:nvPicPr>
        <p:blipFill>
          <a:blip r:embed="rId3"/>
          <a:stretch>
            <a:fillRect/>
          </a:stretch>
        </p:blipFill>
        <p:spPr>
          <a:xfrm>
            <a:off x="838200" y="1690688"/>
            <a:ext cx="4003220" cy="3214055"/>
          </a:xfrm>
          <a:prstGeom prst="rect">
            <a:avLst/>
          </a:prstGeom>
        </p:spPr>
      </p:pic>
      <p:pic>
        <p:nvPicPr>
          <p:cNvPr id="5" name="Picture 4"/>
          <p:cNvPicPr>
            <a:picLocks noChangeAspect="1"/>
          </p:cNvPicPr>
          <p:nvPr/>
        </p:nvPicPr>
        <p:blipFill>
          <a:blip r:embed="rId4"/>
          <a:stretch>
            <a:fillRect/>
          </a:stretch>
        </p:blipFill>
        <p:spPr>
          <a:xfrm>
            <a:off x="518494" y="4904743"/>
            <a:ext cx="4963218" cy="1705213"/>
          </a:xfrm>
          <a:prstGeom prst="rect">
            <a:avLst/>
          </a:prstGeom>
        </p:spPr>
      </p:pic>
      <p:pic>
        <p:nvPicPr>
          <p:cNvPr id="6" name="Picture 5"/>
          <p:cNvPicPr>
            <a:picLocks noChangeAspect="1"/>
          </p:cNvPicPr>
          <p:nvPr/>
        </p:nvPicPr>
        <p:blipFill>
          <a:blip r:embed="rId5"/>
          <a:stretch>
            <a:fillRect/>
          </a:stretch>
        </p:blipFill>
        <p:spPr>
          <a:xfrm>
            <a:off x="5774016" y="1668713"/>
            <a:ext cx="4458322" cy="1629002"/>
          </a:xfrm>
          <a:prstGeom prst="rect">
            <a:avLst/>
          </a:prstGeom>
        </p:spPr>
      </p:pic>
      <p:pic>
        <p:nvPicPr>
          <p:cNvPr id="7" name="Picture 6"/>
          <p:cNvPicPr>
            <a:picLocks noChangeAspect="1"/>
          </p:cNvPicPr>
          <p:nvPr/>
        </p:nvPicPr>
        <p:blipFill>
          <a:blip r:embed="rId6"/>
          <a:stretch>
            <a:fillRect/>
          </a:stretch>
        </p:blipFill>
        <p:spPr>
          <a:xfrm>
            <a:off x="5591997" y="3342425"/>
            <a:ext cx="3829584" cy="1562318"/>
          </a:xfrm>
          <a:prstGeom prst="rect">
            <a:avLst/>
          </a:prstGeom>
        </p:spPr>
      </p:pic>
    </p:spTree>
    <p:extLst>
      <p:ext uri="{BB962C8B-B14F-4D97-AF65-F5344CB8AC3E}">
        <p14:creationId xmlns:p14="http://schemas.microsoft.com/office/powerpoint/2010/main" val="3194239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D110-23E4-40DD-A55A-4A806FD122FB}"/>
              </a:ext>
            </a:extLst>
          </p:cNvPr>
          <p:cNvSpPr>
            <a:spLocks noGrp="1"/>
          </p:cNvSpPr>
          <p:nvPr>
            <p:ph type="title"/>
          </p:nvPr>
        </p:nvSpPr>
        <p:spPr>
          <a:xfrm>
            <a:off x="838200" y="1593033"/>
            <a:ext cx="10515600" cy="1325563"/>
          </a:xfrm>
        </p:spPr>
        <p:txBody>
          <a:bodyPr>
            <a:normAutofit/>
          </a:bodyPr>
          <a:lstStyle/>
          <a:p>
            <a:pPr algn="ctr"/>
            <a:r>
              <a:rPr lang="en-US" sz="2800" b="1" dirty="0">
                <a:highlight>
                  <a:srgbClr val="00FF00"/>
                </a:highlight>
              </a:rPr>
              <a:t>Module 22: CDP and LLDP</a:t>
            </a:r>
          </a:p>
        </p:txBody>
      </p:sp>
    </p:spTree>
    <p:extLst>
      <p:ext uri="{BB962C8B-B14F-4D97-AF65-F5344CB8AC3E}">
        <p14:creationId xmlns:p14="http://schemas.microsoft.com/office/powerpoint/2010/main" val="34765644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1C84-E494-4CA6-8665-F4431E9A8FB1}"/>
              </a:ext>
            </a:extLst>
          </p:cNvPr>
          <p:cNvSpPr>
            <a:spLocks noGrp="1"/>
          </p:cNvSpPr>
          <p:nvPr>
            <p:ph type="title"/>
          </p:nvPr>
        </p:nvSpPr>
        <p:spPr>
          <a:xfrm>
            <a:off x="838200" y="365126"/>
            <a:ext cx="10515600" cy="315912"/>
          </a:xfrm>
          <a:blipFill>
            <a:blip r:embed="rId2"/>
            <a:tile tx="0" ty="0" sx="100000" sy="100000" flip="none" algn="tl"/>
          </a:blipFill>
        </p:spPr>
        <p:txBody>
          <a:bodyPr>
            <a:noAutofit/>
          </a:bodyPr>
          <a:lstStyle/>
          <a:p>
            <a:r>
              <a:rPr lang="en-US" sz="2400" b="1" dirty="0"/>
              <a:t>CDP stands for Cisco Discovery Protocol</a:t>
            </a:r>
          </a:p>
        </p:txBody>
      </p:sp>
      <p:sp>
        <p:nvSpPr>
          <p:cNvPr id="3" name="Content Placeholder 2">
            <a:extLst>
              <a:ext uri="{FF2B5EF4-FFF2-40B4-BE49-F238E27FC236}">
                <a16:creationId xmlns:a16="http://schemas.microsoft.com/office/drawing/2014/main" id="{8AC5DF9F-4B3E-454C-89EA-4D1307AEDB31}"/>
              </a:ext>
            </a:extLst>
          </p:cNvPr>
          <p:cNvSpPr>
            <a:spLocks noGrp="1"/>
          </p:cNvSpPr>
          <p:nvPr>
            <p:ph idx="1"/>
          </p:nvPr>
        </p:nvSpPr>
        <p:spPr>
          <a:xfrm>
            <a:off x="838200" y="793376"/>
            <a:ext cx="10515600" cy="5383587"/>
          </a:xfrm>
          <a:blipFill>
            <a:blip r:embed="rId3"/>
            <a:tile tx="0" ty="0" sx="100000" sy="100000" flip="none" algn="tl"/>
          </a:blipFill>
        </p:spPr>
        <p:txBody>
          <a:bodyPr/>
          <a:lstStyle/>
          <a:p>
            <a:r>
              <a:rPr lang="en-US" dirty="0"/>
              <a:t>CDP stands for Cisco Discovery Protocol and is </a:t>
            </a:r>
            <a:r>
              <a:rPr lang="en-US" b="1" dirty="0"/>
              <a:t>a network protocol that allows devices to discover and share information about each other</a:t>
            </a:r>
          </a:p>
          <a:p>
            <a:r>
              <a:rPr lang="en-US" b="1" dirty="0"/>
              <a:t>Router(config)#interface </a:t>
            </a:r>
            <a:r>
              <a:rPr lang="en-US" b="1" dirty="0" err="1"/>
              <a:t>gigabitEthernet</a:t>
            </a:r>
            <a:r>
              <a:rPr lang="en-US" b="1" dirty="0"/>
              <a:t> 0/0/0</a:t>
            </a:r>
          </a:p>
          <a:p>
            <a:endParaRPr lang="en-US" b="1" dirty="0"/>
          </a:p>
          <a:p>
            <a:r>
              <a:rPr lang="en-US" b="1" dirty="0"/>
              <a:t>Router(config-if)#</a:t>
            </a:r>
            <a:r>
              <a:rPr lang="en-US" b="1" dirty="0" err="1"/>
              <a:t>cdp</a:t>
            </a:r>
            <a:r>
              <a:rPr lang="en-US" b="1" dirty="0"/>
              <a:t> enable </a:t>
            </a:r>
          </a:p>
          <a:p>
            <a:r>
              <a:rPr lang="en-US" b="1" dirty="0" err="1"/>
              <a:t>Router#show</a:t>
            </a:r>
            <a:r>
              <a:rPr lang="en-US" b="1" dirty="0"/>
              <a:t> </a:t>
            </a:r>
            <a:r>
              <a:rPr lang="en-US" b="1" dirty="0" err="1"/>
              <a:t>cdp</a:t>
            </a:r>
            <a:r>
              <a:rPr lang="en-US" b="1" dirty="0"/>
              <a:t> ?</a:t>
            </a:r>
          </a:p>
          <a:p>
            <a:r>
              <a:rPr lang="en-US" b="1" dirty="0"/>
              <a:t>interface  CDP interface status and configuration</a:t>
            </a:r>
          </a:p>
          <a:p>
            <a:r>
              <a:rPr lang="en-US" b="1" dirty="0"/>
              <a:t>  neighbors  CDP neighbor entries</a:t>
            </a:r>
          </a:p>
          <a:p>
            <a:r>
              <a:rPr lang="en-US" b="1" dirty="0"/>
              <a:t>  &lt;</a:t>
            </a:r>
            <a:r>
              <a:rPr lang="en-US" b="1" dirty="0" err="1"/>
              <a:t>cr</a:t>
            </a:r>
            <a:r>
              <a:rPr lang="en-US" b="1" dirty="0"/>
              <a:t>&gt;</a:t>
            </a:r>
          </a:p>
          <a:p>
            <a:endParaRPr lang="en-US" b="1" dirty="0"/>
          </a:p>
          <a:p>
            <a:endParaRPr lang="en-US" b="1" dirty="0"/>
          </a:p>
          <a:p>
            <a:pPr marL="0" indent="0">
              <a:buNone/>
            </a:pPr>
            <a:endParaRPr lang="en-US" b="1" dirty="0"/>
          </a:p>
          <a:p>
            <a:endParaRPr lang="en-US" dirty="0"/>
          </a:p>
        </p:txBody>
      </p:sp>
    </p:spTree>
    <p:extLst>
      <p:ext uri="{BB962C8B-B14F-4D97-AF65-F5344CB8AC3E}">
        <p14:creationId xmlns:p14="http://schemas.microsoft.com/office/powerpoint/2010/main" val="4182577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E327FD-2733-4765-B9D6-62A8F60B14B8}"/>
              </a:ext>
            </a:extLst>
          </p:cNvPr>
          <p:cNvSpPr>
            <a:spLocks noGrp="1"/>
          </p:cNvSpPr>
          <p:nvPr>
            <p:ph idx="1"/>
          </p:nvPr>
        </p:nvSpPr>
        <p:spPr>
          <a:xfrm>
            <a:off x="838200" y="430306"/>
            <a:ext cx="10515600" cy="5746657"/>
          </a:xfrm>
          <a:blipFill>
            <a:blip r:embed="rId2"/>
            <a:tile tx="0" ty="0" sx="100000" sy="100000" flip="none" algn="tl"/>
          </a:blipFill>
        </p:spPr>
        <p:txBody>
          <a:bodyPr>
            <a:normAutofit fontScale="62500" lnSpcReduction="20000"/>
          </a:bodyPr>
          <a:lstStyle/>
          <a:p>
            <a:r>
              <a:rPr lang="en-US" dirty="0" err="1">
                <a:highlight>
                  <a:srgbClr val="00FF00"/>
                </a:highlight>
              </a:rPr>
              <a:t>Router#show</a:t>
            </a:r>
            <a:r>
              <a:rPr lang="en-US" dirty="0">
                <a:highlight>
                  <a:srgbClr val="00FF00"/>
                </a:highlight>
              </a:rPr>
              <a:t> </a:t>
            </a:r>
            <a:r>
              <a:rPr lang="en-US" dirty="0" err="1">
                <a:highlight>
                  <a:srgbClr val="00FF00"/>
                </a:highlight>
              </a:rPr>
              <a:t>cdp</a:t>
            </a:r>
            <a:r>
              <a:rPr lang="en-US" dirty="0">
                <a:highlight>
                  <a:srgbClr val="00FF00"/>
                </a:highlight>
              </a:rPr>
              <a:t> interface </a:t>
            </a:r>
          </a:p>
          <a:p>
            <a:r>
              <a:rPr lang="en-US" dirty="0"/>
              <a:t>Vlan1 is administratively down, line protocol is down</a:t>
            </a:r>
          </a:p>
          <a:p>
            <a:r>
              <a:rPr lang="en-US" dirty="0"/>
              <a:t>  Sending CDP packets every 60 seconds</a:t>
            </a:r>
          </a:p>
          <a:p>
            <a:r>
              <a:rPr lang="en-US" dirty="0"/>
              <a:t>  </a:t>
            </a:r>
            <a:r>
              <a:rPr lang="en-US" dirty="0" err="1"/>
              <a:t>Holdtime</a:t>
            </a:r>
            <a:r>
              <a:rPr lang="en-US" dirty="0"/>
              <a:t> is 180 seconds</a:t>
            </a:r>
          </a:p>
          <a:p>
            <a:r>
              <a:rPr lang="en-US" dirty="0"/>
              <a:t>GigabitEthernet0/0/0 is up, line protocol is up</a:t>
            </a:r>
          </a:p>
          <a:p>
            <a:r>
              <a:rPr lang="en-US" dirty="0"/>
              <a:t>  Sending CDP packets every 60 seconds</a:t>
            </a:r>
          </a:p>
          <a:p>
            <a:r>
              <a:rPr lang="en-US" dirty="0"/>
              <a:t>  </a:t>
            </a:r>
            <a:r>
              <a:rPr lang="en-US" dirty="0" err="1"/>
              <a:t>Holdtime</a:t>
            </a:r>
            <a:r>
              <a:rPr lang="en-US" dirty="0"/>
              <a:t> is 180 seconds</a:t>
            </a:r>
          </a:p>
          <a:p>
            <a:r>
              <a:rPr lang="en-US" dirty="0"/>
              <a:t>GigabitEthernet0/0/1 is administratively down, line protocol is down</a:t>
            </a:r>
          </a:p>
          <a:p>
            <a:r>
              <a:rPr lang="en-US" dirty="0"/>
              <a:t>  Sending CDP packets every 60 seconds</a:t>
            </a:r>
          </a:p>
          <a:p>
            <a:r>
              <a:rPr lang="en-US" dirty="0"/>
              <a:t>  </a:t>
            </a:r>
            <a:r>
              <a:rPr lang="en-US" dirty="0" err="1"/>
              <a:t>Holdtime</a:t>
            </a:r>
            <a:r>
              <a:rPr lang="en-US" dirty="0"/>
              <a:t> is 180 seconds</a:t>
            </a:r>
          </a:p>
          <a:p>
            <a:r>
              <a:rPr lang="en-US" dirty="0"/>
              <a:t>GigabitEthernet0/0/2 is administratively down, line protocol is down</a:t>
            </a:r>
          </a:p>
          <a:p>
            <a:r>
              <a:rPr lang="en-US" dirty="0"/>
              <a:t>  Sending CDP packets every 60 seconds</a:t>
            </a:r>
          </a:p>
          <a:p>
            <a:r>
              <a:rPr lang="en-US" dirty="0"/>
              <a:t>  </a:t>
            </a:r>
            <a:r>
              <a:rPr lang="en-US" dirty="0" err="1"/>
              <a:t>Holdtime</a:t>
            </a:r>
            <a:r>
              <a:rPr lang="en-US" dirty="0"/>
              <a:t> is 180 seconds</a:t>
            </a:r>
          </a:p>
          <a:p>
            <a:r>
              <a:rPr lang="en-US" dirty="0" err="1">
                <a:highlight>
                  <a:srgbClr val="00FF00"/>
                </a:highlight>
              </a:rPr>
              <a:t>Router#show</a:t>
            </a:r>
            <a:r>
              <a:rPr lang="en-US" dirty="0">
                <a:highlight>
                  <a:srgbClr val="00FF00"/>
                </a:highlight>
              </a:rPr>
              <a:t> </a:t>
            </a:r>
            <a:r>
              <a:rPr lang="en-US" dirty="0" err="1">
                <a:highlight>
                  <a:srgbClr val="00FF00"/>
                </a:highlight>
              </a:rPr>
              <a:t>cdp</a:t>
            </a:r>
            <a:r>
              <a:rPr lang="en-US" dirty="0">
                <a:highlight>
                  <a:srgbClr val="00FF00"/>
                </a:highlight>
              </a:rPr>
              <a:t> neighbors </a:t>
            </a:r>
          </a:p>
          <a:p>
            <a:r>
              <a:rPr lang="en-US" dirty="0"/>
              <a:t>Capability Codes: R - Router, T - Trans Bridge, B - Source Route Bridge</a:t>
            </a:r>
          </a:p>
          <a:p>
            <a:r>
              <a:rPr lang="en-US" dirty="0"/>
              <a:t>                  S - Switch, H - Host, I - IGMP, r - Repeater, P - Phone</a:t>
            </a:r>
          </a:p>
          <a:p>
            <a:r>
              <a:rPr lang="en-US" dirty="0"/>
              <a:t>Device ID    Local </a:t>
            </a:r>
            <a:r>
              <a:rPr lang="en-US" dirty="0" err="1"/>
              <a:t>Intrfce</a:t>
            </a:r>
            <a:r>
              <a:rPr lang="en-US" dirty="0"/>
              <a:t>   </a:t>
            </a:r>
            <a:r>
              <a:rPr lang="en-US" dirty="0" err="1"/>
              <a:t>Holdtme</a:t>
            </a:r>
            <a:r>
              <a:rPr lang="en-US" dirty="0"/>
              <a:t>    Capability   Platform    Port ID</a:t>
            </a:r>
          </a:p>
          <a:p>
            <a:r>
              <a:rPr lang="en-US" dirty="0"/>
              <a:t>Switch       Gig 0/0/0        171            S       2960        </a:t>
            </a:r>
            <a:r>
              <a:rPr lang="en-US" dirty="0" err="1"/>
              <a:t>Fas</a:t>
            </a:r>
            <a:r>
              <a:rPr lang="en-US" dirty="0"/>
              <a:t> 0/1</a:t>
            </a:r>
          </a:p>
        </p:txBody>
      </p:sp>
    </p:spTree>
    <p:extLst>
      <p:ext uri="{BB962C8B-B14F-4D97-AF65-F5344CB8AC3E}">
        <p14:creationId xmlns:p14="http://schemas.microsoft.com/office/powerpoint/2010/main" val="328727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54CD-27C5-972F-5378-95D9A03B5DF7}"/>
              </a:ext>
            </a:extLst>
          </p:cNvPr>
          <p:cNvSpPr>
            <a:spLocks noGrp="1"/>
          </p:cNvSpPr>
          <p:nvPr>
            <p:ph type="title"/>
          </p:nvPr>
        </p:nvSpPr>
        <p:spPr/>
        <p:txBody>
          <a:bodyPr/>
          <a:lstStyle/>
          <a:p>
            <a:r>
              <a:rPr lang="en-US" dirty="0"/>
              <a:t>Wireless Network Corporate-</a:t>
            </a:r>
          </a:p>
        </p:txBody>
      </p:sp>
      <p:pic>
        <p:nvPicPr>
          <p:cNvPr id="7" name="Content Placeholder 6">
            <a:extLst>
              <a:ext uri="{FF2B5EF4-FFF2-40B4-BE49-F238E27FC236}">
                <a16:creationId xmlns:a16="http://schemas.microsoft.com/office/drawing/2014/main" id="{D103140D-AB0B-CC39-5C4C-B4FB8949D7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2613" y="1572418"/>
            <a:ext cx="1990725" cy="1990725"/>
          </a:xfrm>
        </p:spPr>
      </p:pic>
      <p:pic>
        <p:nvPicPr>
          <p:cNvPr id="9" name="Picture 8">
            <a:extLst>
              <a:ext uri="{FF2B5EF4-FFF2-40B4-BE49-F238E27FC236}">
                <a16:creationId xmlns:a16="http://schemas.microsoft.com/office/drawing/2014/main" id="{DA32A93B-9BDC-CA2B-832A-C618FBF65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1738" y="1806972"/>
            <a:ext cx="3571875" cy="1276350"/>
          </a:xfrm>
          <a:prstGeom prst="rect">
            <a:avLst/>
          </a:prstGeom>
        </p:spPr>
      </p:pic>
      <p:pic>
        <p:nvPicPr>
          <p:cNvPr id="11" name="Picture 10">
            <a:extLst>
              <a:ext uri="{FF2B5EF4-FFF2-40B4-BE49-F238E27FC236}">
                <a16:creationId xmlns:a16="http://schemas.microsoft.com/office/drawing/2014/main" id="{BD94FB03-FA9E-2A5D-8A61-48E3CBEAB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2613" y="3698873"/>
            <a:ext cx="2143125" cy="2143125"/>
          </a:xfrm>
          <a:prstGeom prst="rect">
            <a:avLst/>
          </a:prstGeom>
        </p:spPr>
      </p:pic>
      <p:pic>
        <p:nvPicPr>
          <p:cNvPr id="13" name="Picture 12">
            <a:extLst>
              <a:ext uri="{FF2B5EF4-FFF2-40B4-BE49-F238E27FC236}">
                <a16:creationId xmlns:a16="http://schemas.microsoft.com/office/drawing/2014/main" id="{3C93185E-C166-25AB-C7A1-C5EC481C9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1" y="3319462"/>
            <a:ext cx="4505325" cy="3409950"/>
          </a:xfrm>
          <a:prstGeom prst="rect">
            <a:avLst/>
          </a:prstGeom>
        </p:spPr>
      </p:pic>
    </p:spTree>
    <p:extLst>
      <p:ext uri="{BB962C8B-B14F-4D97-AF65-F5344CB8AC3E}">
        <p14:creationId xmlns:p14="http://schemas.microsoft.com/office/powerpoint/2010/main" val="2383545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C04-B939-4732-9DD0-7C4CA7E09B84}"/>
              </a:ext>
            </a:extLst>
          </p:cNvPr>
          <p:cNvSpPr>
            <a:spLocks noGrp="1"/>
          </p:cNvSpPr>
          <p:nvPr>
            <p:ph type="title"/>
          </p:nvPr>
        </p:nvSpPr>
        <p:spPr>
          <a:blipFill>
            <a:blip r:embed="rId2"/>
            <a:tile tx="0" ty="0" sx="100000" sy="100000" flip="none" algn="tl"/>
          </a:blipFill>
        </p:spPr>
        <p:txBody>
          <a:bodyPr/>
          <a:lstStyle/>
          <a:p>
            <a:r>
              <a:rPr lang="en-US" dirty="0"/>
              <a:t>LLDP (Link Layer Discovery Protocol)</a:t>
            </a:r>
            <a:br>
              <a:rPr lang="en-US" dirty="0"/>
            </a:br>
            <a:r>
              <a:rPr lang="en-US" sz="3200" i="1" dirty="0"/>
              <a:t>LLDP is a layer two discovery protocol</a:t>
            </a:r>
            <a:r>
              <a:rPr lang="en-US" sz="3200" dirty="0"/>
              <a:t>,</a:t>
            </a:r>
          </a:p>
        </p:txBody>
      </p:sp>
      <p:pic>
        <p:nvPicPr>
          <p:cNvPr id="6" name="Content Placeholder 5"/>
          <p:cNvPicPr>
            <a:picLocks noGrp="1" noChangeAspect="1"/>
          </p:cNvPicPr>
          <p:nvPr>
            <p:ph idx="1"/>
          </p:nvPr>
        </p:nvPicPr>
        <p:blipFill>
          <a:blip r:embed="rId3"/>
          <a:stretch>
            <a:fillRect/>
          </a:stretch>
        </p:blipFill>
        <p:spPr>
          <a:xfrm>
            <a:off x="945586" y="1835121"/>
            <a:ext cx="3534268" cy="2686425"/>
          </a:xfrm>
          <a:prstGeom prst="rect">
            <a:avLst/>
          </a:prstGeom>
        </p:spPr>
      </p:pic>
      <p:pic>
        <p:nvPicPr>
          <p:cNvPr id="7" name="Picture 6"/>
          <p:cNvPicPr>
            <a:picLocks noChangeAspect="1"/>
          </p:cNvPicPr>
          <p:nvPr/>
        </p:nvPicPr>
        <p:blipFill>
          <a:blip r:embed="rId4"/>
          <a:stretch>
            <a:fillRect/>
          </a:stretch>
        </p:blipFill>
        <p:spPr>
          <a:xfrm>
            <a:off x="4098513" y="2025647"/>
            <a:ext cx="5249008" cy="1152686"/>
          </a:xfrm>
          <a:prstGeom prst="rect">
            <a:avLst/>
          </a:prstGeom>
        </p:spPr>
      </p:pic>
      <p:pic>
        <p:nvPicPr>
          <p:cNvPr id="8" name="Picture 7"/>
          <p:cNvPicPr>
            <a:picLocks noChangeAspect="1"/>
          </p:cNvPicPr>
          <p:nvPr/>
        </p:nvPicPr>
        <p:blipFill>
          <a:blip r:embed="rId5"/>
          <a:stretch>
            <a:fillRect/>
          </a:stretch>
        </p:blipFill>
        <p:spPr>
          <a:xfrm>
            <a:off x="4046263" y="3240254"/>
            <a:ext cx="5734850" cy="2943636"/>
          </a:xfrm>
          <a:prstGeom prst="rect">
            <a:avLst/>
          </a:prstGeom>
        </p:spPr>
      </p:pic>
    </p:spTree>
    <p:extLst>
      <p:ext uri="{BB962C8B-B14F-4D97-AF65-F5344CB8AC3E}">
        <p14:creationId xmlns:p14="http://schemas.microsoft.com/office/powerpoint/2010/main" val="40807607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38200" y="2185637"/>
            <a:ext cx="3439005" cy="809738"/>
          </a:xfrm>
          <a:prstGeom prst="rect">
            <a:avLst/>
          </a:prstGeom>
        </p:spPr>
      </p:pic>
      <p:pic>
        <p:nvPicPr>
          <p:cNvPr id="5" name="Picture 4"/>
          <p:cNvPicPr>
            <a:picLocks noChangeAspect="1"/>
          </p:cNvPicPr>
          <p:nvPr/>
        </p:nvPicPr>
        <p:blipFill>
          <a:blip r:embed="rId3"/>
          <a:stretch>
            <a:fillRect/>
          </a:stretch>
        </p:blipFill>
        <p:spPr>
          <a:xfrm>
            <a:off x="5823145" y="2185637"/>
            <a:ext cx="2400635" cy="371527"/>
          </a:xfrm>
          <a:prstGeom prst="rect">
            <a:avLst/>
          </a:prstGeom>
        </p:spPr>
      </p:pic>
      <p:pic>
        <p:nvPicPr>
          <p:cNvPr id="6" name="Picture 5"/>
          <p:cNvPicPr>
            <a:picLocks noChangeAspect="1"/>
          </p:cNvPicPr>
          <p:nvPr/>
        </p:nvPicPr>
        <p:blipFill>
          <a:blip r:embed="rId4"/>
          <a:stretch>
            <a:fillRect/>
          </a:stretch>
        </p:blipFill>
        <p:spPr>
          <a:xfrm>
            <a:off x="838200" y="3287555"/>
            <a:ext cx="5458587" cy="962159"/>
          </a:xfrm>
          <a:prstGeom prst="rect">
            <a:avLst/>
          </a:prstGeom>
        </p:spPr>
      </p:pic>
      <p:pic>
        <p:nvPicPr>
          <p:cNvPr id="7" name="Picture 6"/>
          <p:cNvPicPr>
            <a:picLocks noChangeAspect="1"/>
          </p:cNvPicPr>
          <p:nvPr/>
        </p:nvPicPr>
        <p:blipFill>
          <a:blip r:embed="rId5"/>
          <a:stretch>
            <a:fillRect/>
          </a:stretch>
        </p:blipFill>
        <p:spPr>
          <a:xfrm>
            <a:off x="838200" y="4592242"/>
            <a:ext cx="2133898" cy="438211"/>
          </a:xfrm>
          <a:prstGeom prst="rect">
            <a:avLst/>
          </a:prstGeom>
        </p:spPr>
      </p:pic>
      <p:pic>
        <p:nvPicPr>
          <p:cNvPr id="8" name="Picture 7"/>
          <p:cNvPicPr>
            <a:picLocks noChangeAspect="1"/>
          </p:cNvPicPr>
          <p:nvPr/>
        </p:nvPicPr>
        <p:blipFill>
          <a:blip r:embed="rId6"/>
          <a:stretch>
            <a:fillRect/>
          </a:stretch>
        </p:blipFill>
        <p:spPr>
          <a:xfrm>
            <a:off x="838200" y="5151159"/>
            <a:ext cx="1819529" cy="695422"/>
          </a:xfrm>
          <a:prstGeom prst="rect">
            <a:avLst/>
          </a:prstGeom>
        </p:spPr>
      </p:pic>
      <p:pic>
        <p:nvPicPr>
          <p:cNvPr id="9" name="Picture 8"/>
          <p:cNvPicPr>
            <a:picLocks noChangeAspect="1"/>
          </p:cNvPicPr>
          <p:nvPr/>
        </p:nvPicPr>
        <p:blipFill>
          <a:blip r:embed="rId7"/>
          <a:stretch>
            <a:fillRect/>
          </a:stretch>
        </p:blipFill>
        <p:spPr>
          <a:xfrm>
            <a:off x="3674957" y="4701794"/>
            <a:ext cx="4296375" cy="657317"/>
          </a:xfrm>
          <a:prstGeom prst="rect">
            <a:avLst/>
          </a:prstGeom>
        </p:spPr>
      </p:pic>
      <p:pic>
        <p:nvPicPr>
          <p:cNvPr id="10" name="Picture 9"/>
          <p:cNvPicPr>
            <a:picLocks noChangeAspect="1"/>
          </p:cNvPicPr>
          <p:nvPr/>
        </p:nvPicPr>
        <p:blipFill>
          <a:blip r:embed="rId8"/>
          <a:stretch>
            <a:fillRect/>
          </a:stretch>
        </p:blipFill>
        <p:spPr>
          <a:xfrm>
            <a:off x="3674957" y="5492059"/>
            <a:ext cx="2534004" cy="638264"/>
          </a:xfrm>
          <a:prstGeom prst="rect">
            <a:avLst/>
          </a:prstGeom>
        </p:spPr>
      </p:pic>
    </p:spTree>
    <p:extLst>
      <p:ext uri="{BB962C8B-B14F-4D97-AF65-F5344CB8AC3E}">
        <p14:creationId xmlns:p14="http://schemas.microsoft.com/office/powerpoint/2010/main" val="3037152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BF3E-EDCF-4192-8E15-56706E4D3A34}"/>
              </a:ext>
            </a:extLst>
          </p:cNvPr>
          <p:cNvSpPr>
            <a:spLocks noGrp="1"/>
          </p:cNvSpPr>
          <p:nvPr>
            <p:ph type="title"/>
          </p:nvPr>
        </p:nvSpPr>
        <p:spPr>
          <a:blipFill>
            <a:blip r:embed="rId2"/>
            <a:tile tx="0" ty="0" sx="100000" sy="100000" flip="none" algn="tl"/>
          </a:blipFill>
        </p:spPr>
        <p:txBody>
          <a:bodyPr>
            <a:normAutofit/>
          </a:bodyPr>
          <a:lstStyle/>
          <a:p>
            <a:r>
              <a:rPr lang="en-US" sz="2800" b="1" dirty="0">
                <a:highlight>
                  <a:srgbClr val="00FF00"/>
                </a:highlight>
              </a:rPr>
              <a:t>Module 23: Device Management &amp; Monitoring </a:t>
            </a:r>
          </a:p>
        </p:txBody>
      </p:sp>
      <p:pic>
        <p:nvPicPr>
          <p:cNvPr id="4" name="Content Placeholder 3">
            <a:extLst>
              <a:ext uri="{FF2B5EF4-FFF2-40B4-BE49-F238E27FC236}">
                <a16:creationId xmlns:a16="http://schemas.microsoft.com/office/drawing/2014/main" id="{96FFBC10-4B41-4AC1-A4EE-53FCA86A3575}"/>
              </a:ext>
            </a:extLst>
          </p:cNvPr>
          <p:cNvPicPr>
            <a:picLocks noGrp="1" noChangeAspect="1"/>
          </p:cNvPicPr>
          <p:nvPr>
            <p:ph idx="1"/>
          </p:nvPr>
        </p:nvPicPr>
        <p:blipFill>
          <a:blip r:embed="rId3"/>
          <a:stretch>
            <a:fillRect/>
          </a:stretch>
        </p:blipFill>
        <p:spPr>
          <a:xfrm>
            <a:off x="838199" y="1690689"/>
            <a:ext cx="4820423" cy="3230936"/>
          </a:xfrm>
          <a:prstGeom prst="rect">
            <a:avLst/>
          </a:prstGeom>
        </p:spPr>
      </p:pic>
      <p:sp>
        <p:nvSpPr>
          <p:cNvPr id="3" name="Rectangle 2"/>
          <p:cNvSpPr/>
          <p:nvPr/>
        </p:nvSpPr>
        <p:spPr>
          <a:xfrm>
            <a:off x="838199" y="5266398"/>
            <a:ext cx="6096000" cy="923330"/>
          </a:xfrm>
          <a:prstGeom prst="rect">
            <a:avLst/>
          </a:prstGeom>
        </p:spPr>
        <p:txBody>
          <a:bodyPr>
            <a:spAutoFit/>
          </a:bodyPr>
          <a:lstStyle/>
          <a:p>
            <a:r>
              <a:rPr lang="en-US" dirty="0"/>
              <a:t>logging source-interface GigabitEthernet0/0/0.10</a:t>
            </a:r>
          </a:p>
          <a:p>
            <a:r>
              <a:rPr lang="en-US" dirty="0"/>
              <a:t>logging host 10.32.84.162</a:t>
            </a:r>
          </a:p>
          <a:p>
            <a:r>
              <a:rPr lang="en-US" dirty="0"/>
              <a:t>logging host 10.32.84.162 transport </a:t>
            </a:r>
            <a:r>
              <a:rPr lang="en-US" dirty="0" err="1"/>
              <a:t>tcp</a:t>
            </a:r>
            <a:r>
              <a:rPr lang="en-US" dirty="0"/>
              <a:t> port 514</a:t>
            </a:r>
          </a:p>
        </p:txBody>
      </p:sp>
    </p:spTree>
    <p:extLst>
      <p:ext uri="{BB962C8B-B14F-4D97-AF65-F5344CB8AC3E}">
        <p14:creationId xmlns:p14="http://schemas.microsoft.com/office/powerpoint/2010/main" val="26776927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blipFill>
            <a:blip r:embed="rId2"/>
            <a:tile tx="0" ty="0" sx="100000" sy="100000" flip="none" algn="tl"/>
          </a:blipFill>
        </p:spPr>
        <p:txBody>
          <a:bodyPr>
            <a:normAutofit/>
          </a:bodyPr>
          <a:lstStyle/>
          <a:p>
            <a:r>
              <a:rPr lang="en-US" sz="3200" dirty="0"/>
              <a:t>Simple Network Management Protocol (SNMP)</a:t>
            </a:r>
          </a:p>
        </p:txBody>
      </p:sp>
      <p:sp>
        <p:nvSpPr>
          <p:cNvPr id="3" name="Content Placeholder 2"/>
          <p:cNvSpPr>
            <a:spLocks noGrp="1"/>
          </p:cNvSpPr>
          <p:nvPr>
            <p:ph idx="1"/>
          </p:nvPr>
        </p:nvSpPr>
        <p:spPr/>
        <p:txBody>
          <a:bodyPr/>
          <a:lstStyle/>
          <a:p>
            <a:r>
              <a:rPr lang="en-US" dirty="0"/>
              <a:t>Simple Network Management Protocol (SNMP) is a way for network administrators to gather information about devices on their network. SNMP uses a combination of pull and push communications to exchange information between network devices and the network management system (NMS)</a:t>
            </a:r>
          </a:p>
        </p:txBody>
      </p:sp>
    </p:spTree>
    <p:extLst>
      <p:ext uri="{BB962C8B-B14F-4D97-AF65-F5344CB8AC3E}">
        <p14:creationId xmlns:p14="http://schemas.microsoft.com/office/powerpoint/2010/main" val="37031693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5C23-A483-411E-B3B6-EDE29F924335}"/>
              </a:ext>
            </a:extLst>
          </p:cNvPr>
          <p:cNvSpPr>
            <a:spLocks noGrp="1"/>
          </p:cNvSpPr>
          <p:nvPr>
            <p:ph type="title"/>
          </p:nvPr>
        </p:nvSpPr>
        <p:spPr>
          <a:blipFill>
            <a:blip r:embed="rId2"/>
            <a:tile tx="0" ty="0" sx="100000" sy="100000" flip="none" algn="tl"/>
          </a:blipFill>
        </p:spPr>
        <p:txBody>
          <a:bodyPr>
            <a:normAutofit fontScale="90000"/>
          </a:bodyPr>
          <a:lstStyle/>
          <a:p>
            <a:r>
              <a:rPr lang="en-US" sz="2800" b="1" dirty="0">
                <a:highlight>
                  <a:srgbClr val="00FFFF"/>
                </a:highlight>
              </a:rPr>
              <a:t>Module 23: Device Management &amp; Monitoring</a:t>
            </a:r>
            <a:br>
              <a:rPr lang="en-US" sz="1800" dirty="0"/>
            </a:br>
            <a:r>
              <a:rPr lang="en-US" sz="1800" dirty="0"/>
              <a:t>SNMP </a:t>
            </a:r>
            <a:r>
              <a:rPr lang="en-US" sz="1800" b="1" dirty="0"/>
              <a:t>Configuration</a:t>
            </a:r>
            <a:br>
              <a:rPr lang="en-US" sz="1800" dirty="0"/>
            </a:br>
            <a:r>
              <a:rPr lang="en-US" sz="1800" dirty="0" err="1"/>
              <a:t>snmp</a:t>
            </a:r>
            <a:r>
              <a:rPr lang="en-US" sz="1800" dirty="0"/>
              <a:t>-server community bank_123 RO</a:t>
            </a:r>
            <a:br>
              <a:rPr lang="en-US" sz="1800" dirty="0"/>
            </a:br>
            <a:r>
              <a:rPr lang="en-US" sz="1800" dirty="0" err="1"/>
              <a:t>snmp</a:t>
            </a:r>
            <a:r>
              <a:rPr lang="en-US" sz="1800" dirty="0"/>
              <a:t>-server community bank123 RO </a:t>
            </a:r>
            <a:r>
              <a:rPr lang="en-US" sz="1800" dirty="0" err="1"/>
              <a:t>snmphost</a:t>
            </a:r>
            <a:br>
              <a:rPr lang="en-US" sz="1800" dirty="0"/>
            </a:br>
            <a:r>
              <a:rPr lang="en-US" sz="1800" dirty="0" err="1"/>
              <a:t>snmp</a:t>
            </a:r>
            <a:r>
              <a:rPr lang="en-US" sz="1800" dirty="0"/>
              <a:t>-server enable traps </a:t>
            </a:r>
            <a:r>
              <a:rPr lang="en-US" sz="1800" dirty="0" err="1"/>
              <a:t>snmp</a:t>
            </a:r>
            <a:r>
              <a:rPr lang="en-US" sz="1800" dirty="0"/>
              <a:t> </a:t>
            </a:r>
            <a:r>
              <a:rPr lang="en-US" sz="1800" dirty="0" err="1"/>
              <a:t>linkdown</a:t>
            </a:r>
            <a:r>
              <a:rPr lang="en-US" sz="1800" dirty="0"/>
              <a:t> linkup </a:t>
            </a:r>
            <a:r>
              <a:rPr lang="en-US" sz="1800" dirty="0" err="1"/>
              <a:t>coldstart</a:t>
            </a:r>
            <a:r>
              <a:rPr lang="en-US" sz="1800" dirty="0"/>
              <a:t> </a:t>
            </a:r>
            <a:r>
              <a:rPr lang="en-US" sz="1800" dirty="0" err="1"/>
              <a:t>warmstart</a:t>
            </a:r>
            <a:endParaRPr lang="en-US" sz="1800" dirty="0"/>
          </a:p>
        </p:txBody>
      </p:sp>
      <p:pic>
        <p:nvPicPr>
          <p:cNvPr id="4" name="Content Placeholder 3">
            <a:extLst>
              <a:ext uri="{FF2B5EF4-FFF2-40B4-BE49-F238E27FC236}">
                <a16:creationId xmlns:a16="http://schemas.microsoft.com/office/drawing/2014/main" id="{FAD76A89-5312-4FF2-851C-18D05DD3DE78}"/>
              </a:ext>
            </a:extLst>
          </p:cNvPr>
          <p:cNvPicPr>
            <a:picLocks noGrp="1" noChangeAspect="1"/>
          </p:cNvPicPr>
          <p:nvPr>
            <p:ph idx="1"/>
          </p:nvPr>
        </p:nvPicPr>
        <p:blipFill>
          <a:blip r:embed="rId3"/>
          <a:stretch>
            <a:fillRect/>
          </a:stretch>
        </p:blipFill>
        <p:spPr>
          <a:xfrm>
            <a:off x="1001373" y="1825625"/>
            <a:ext cx="10189254" cy="4351338"/>
          </a:xfrm>
          <a:prstGeom prst="rect">
            <a:avLst/>
          </a:prstGeom>
        </p:spPr>
      </p:pic>
    </p:spTree>
    <p:extLst>
      <p:ext uri="{BB962C8B-B14F-4D97-AF65-F5344CB8AC3E}">
        <p14:creationId xmlns:p14="http://schemas.microsoft.com/office/powerpoint/2010/main" val="28674913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D4DC-FA95-4895-8B38-E6CF40023B79}"/>
              </a:ext>
            </a:extLst>
          </p:cNvPr>
          <p:cNvSpPr>
            <a:spLocks noGrp="1"/>
          </p:cNvSpPr>
          <p:nvPr>
            <p:ph type="title"/>
          </p:nvPr>
        </p:nvSpPr>
        <p:spPr>
          <a:xfrm>
            <a:off x="838200" y="365126"/>
            <a:ext cx="8238565" cy="764428"/>
          </a:xfrm>
        </p:spPr>
        <p:txBody>
          <a:bodyPr>
            <a:normAutofit/>
          </a:bodyPr>
          <a:lstStyle/>
          <a:p>
            <a:r>
              <a:rPr lang="en-US" sz="2800" dirty="0"/>
              <a:t>Monitoring Device List</a:t>
            </a:r>
          </a:p>
        </p:txBody>
      </p:sp>
      <p:pic>
        <p:nvPicPr>
          <p:cNvPr id="4" name="Content Placeholder 3">
            <a:extLst>
              <a:ext uri="{FF2B5EF4-FFF2-40B4-BE49-F238E27FC236}">
                <a16:creationId xmlns:a16="http://schemas.microsoft.com/office/drawing/2014/main" id="{FFDA7FA6-E0F2-40CB-929A-C7AD461A84A5}"/>
              </a:ext>
            </a:extLst>
          </p:cNvPr>
          <p:cNvPicPr>
            <a:picLocks noGrp="1" noChangeAspect="1"/>
          </p:cNvPicPr>
          <p:nvPr>
            <p:ph idx="1"/>
          </p:nvPr>
        </p:nvPicPr>
        <p:blipFill>
          <a:blip r:embed="rId2"/>
          <a:stretch>
            <a:fillRect/>
          </a:stretch>
        </p:blipFill>
        <p:spPr>
          <a:xfrm>
            <a:off x="645460" y="1290918"/>
            <a:ext cx="9675252" cy="4886045"/>
          </a:xfrm>
          <a:prstGeom prst="rect">
            <a:avLst/>
          </a:prstGeom>
        </p:spPr>
      </p:pic>
    </p:spTree>
    <p:extLst>
      <p:ext uri="{BB962C8B-B14F-4D97-AF65-F5344CB8AC3E}">
        <p14:creationId xmlns:p14="http://schemas.microsoft.com/office/powerpoint/2010/main" val="1546809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1043-D359-47D9-8E6F-D6AA2B641FD3}"/>
              </a:ext>
            </a:extLst>
          </p:cNvPr>
          <p:cNvSpPr>
            <a:spLocks noGrp="1"/>
          </p:cNvSpPr>
          <p:nvPr>
            <p:ph type="title"/>
          </p:nvPr>
        </p:nvSpPr>
        <p:spPr>
          <a:blipFill>
            <a:blip r:embed="rId2"/>
            <a:tile tx="0" ty="0" sx="100000" sy="100000" flip="none" algn="tl"/>
          </a:blipFill>
        </p:spPr>
        <p:txBody>
          <a:bodyPr/>
          <a:lstStyle/>
          <a:p>
            <a:r>
              <a:rPr lang="en-US" b="1" dirty="0"/>
              <a:t>Network Time Protocol</a:t>
            </a:r>
          </a:p>
        </p:txBody>
      </p:sp>
      <p:sp>
        <p:nvSpPr>
          <p:cNvPr id="3" name="Content Placeholder 2">
            <a:extLst>
              <a:ext uri="{FF2B5EF4-FFF2-40B4-BE49-F238E27FC236}">
                <a16:creationId xmlns:a16="http://schemas.microsoft.com/office/drawing/2014/main" id="{A6B92E0D-0334-421A-9388-4D8786391C10}"/>
              </a:ext>
            </a:extLst>
          </p:cNvPr>
          <p:cNvSpPr>
            <a:spLocks noGrp="1"/>
          </p:cNvSpPr>
          <p:nvPr>
            <p:ph idx="1"/>
          </p:nvPr>
        </p:nvSpPr>
        <p:spPr>
          <a:xfrm>
            <a:off x="838200" y="1825625"/>
            <a:ext cx="10515600" cy="4351338"/>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txBody>
          <a:bodyPr/>
          <a:lstStyle/>
          <a:p>
            <a:r>
              <a:rPr lang="en-US" dirty="0"/>
              <a:t>clock </a:t>
            </a:r>
            <a:r>
              <a:rPr lang="en-US" dirty="0" err="1"/>
              <a:t>timezone</a:t>
            </a:r>
            <a:r>
              <a:rPr lang="en-US" dirty="0"/>
              <a:t> Dhaka 6 0</a:t>
            </a:r>
          </a:p>
          <a:p>
            <a:r>
              <a:rPr lang="en-US" dirty="0"/>
              <a:t>clock calendar-valid</a:t>
            </a:r>
          </a:p>
          <a:p>
            <a:pPr marL="0" indent="0">
              <a:buNone/>
            </a:pPr>
            <a:endParaRPr lang="en-US" dirty="0"/>
          </a:p>
        </p:txBody>
      </p:sp>
      <p:pic>
        <p:nvPicPr>
          <p:cNvPr id="4" name="Picture 3">
            <a:extLst>
              <a:ext uri="{FF2B5EF4-FFF2-40B4-BE49-F238E27FC236}">
                <a16:creationId xmlns:a16="http://schemas.microsoft.com/office/drawing/2014/main" id="{52DDE2ED-4122-4C3C-82E4-6E638FDFB192}"/>
              </a:ext>
            </a:extLst>
          </p:cNvPr>
          <p:cNvPicPr>
            <a:picLocks noChangeAspect="1"/>
          </p:cNvPicPr>
          <p:nvPr/>
        </p:nvPicPr>
        <p:blipFill>
          <a:blip r:embed="rId3"/>
          <a:stretch>
            <a:fillRect/>
          </a:stretch>
        </p:blipFill>
        <p:spPr>
          <a:xfrm>
            <a:off x="1254284" y="2973680"/>
            <a:ext cx="3344610" cy="1027614"/>
          </a:xfrm>
          <a:prstGeom prst="rect">
            <a:avLst/>
          </a:prstGeom>
        </p:spPr>
      </p:pic>
    </p:spTree>
    <p:extLst>
      <p:ext uri="{BB962C8B-B14F-4D97-AF65-F5344CB8AC3E}">
        <p14:creationId xmlns:p14="http://schemas.microsoft.com/office/powerpoint/2010/main" val="31521219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4703" y="1825625"/>
            <a:ext cx="7842594" cy="4351338"/>
          </a:xfrm>
        </p:spPr>
      </p:pic>
    </p:spTree>
    <p:extLst>
      <p:ext uri="{BB962C8B-B14F-4D97-AF65-F5344CB8AC3E}">
        <p14:creationId xmlns:p14="http://schemas.microsoft.com/office/powerpoint/2010/main" val="39137699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blipFill>
            <a:blip r:embed="rId2"/>
            <a:tile tx="0" ty="0" sx="100000" sy="100000" flip="none" algn="tl"/>
          </a:blipFill>
        </p:spPr>
        <p:txBody>
          <a:bodyPr/>
          <a:lstStyle/>
          <a:p>
            <a:r>
              <a:rPr lang="en-US" dirty="0"/>
              <a:t>Syslog</a:t>
            </a:r>
          </a:p>
        </p:txBody>
      </p:sp>
      <p:sp>
        <p:nvSpPr>
          <p:cNvPr id="3" name="Content Placeholder 2"/>
          <p:cNvSpPr>
            <a:spLocks noGrp="1"/>
          </p:cNvSpPr>
          <p:nvPr>
            <p:ph idx="1"/>
          </p:nvPr>
        </p:nvSpPr>
        <p:spPr/>
        <p:txBody>
          <a:bodyPr/>
          <a:lstStyle/>
          <a:p>
            <a:r>
              <a:rPr lang="en-US" dirty="0"/>
              <a:t>Syslog is </a:t>
            </a:r>
            <a:r>
              <a:rPr lang="en-US" b="1" dirty="0"/>
              <a:t>a protocol that computer systems use to send event data logs to a central location for storage</a:t>
            </a:r>
            <a:r>
              <a:rPr lang="en-US" dirty="0"/>
              <a:t>. Logs can then be accessed by analysis and reporting software to perform audits, monitoring, troubleshooting, and other essential IT operational tasks.</a:t>
            </a:r>
          </a:p>
        </p:txBody>
      </p:sp>
      <p:pic>
        <p:nvPicPr>
          <p:cNvPr id="4" name="Picture 3"/>
          <p:cNvPicPr>
            <a:picLocks noChangeAspect="1"/>
          </p:cNvPicPr>
          <p:nvPr/>
        </p:nvPicPr>
        <p:blipFill>
          <a:blip r:embed="rId3"/>
          <a:stretch>
            <a:fillRect/>
          </a:stretch>
        </p:blipFill>
        <p:spPr>
          <a:xfrm>
            <a:off x="1236075" y="3452433"/>
            <a:ext cx="3867690" cy="2724530"/>
          </a:xfrm>
          <a:prstGeom prst="rect">
            <a:avLst/>
          </a:prstGeom>
        </p:spPr>
      </p:pic>
    </p:spTree>
    <p:extLst>
      <p:ext uri="{BB962C8B-B14F-4D97-AF65-F5344CB8AC3E}">
        <p14:creationId xmlns:p14="http://schemas.microsoft.com/office/powerpoint/2010/main" val="25693741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338251" y="813669"/>
            <a:ext cx="6501332" cy="5632230"/>
          </a:xfrm>
          <a:prstGeom prst="rect">
            <a:avLst/>
          </a:prstGeom>
        </p:spPr>
      </p:pic>
    </p:spTree>
    <p:extLst>
      <p:ext uri="{BB962C8B-B14F-4D97-AF65-F5344CB8AC3E}">
        <p14:creationId xmlns:p14="http://schemas.microsoft.com/office/powerpoint/2010/main" val="151947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C101-12C9-47AD-9242-F7FE5549D7C8}"/>
              </a:ext>
            </a:extLst>
          </p:cNvPr>
          <p:cNvSpPr>
            <a:spLocks noGrp="1"/>
          </p:cNvSpPr>
          <p:nvPr>
            <p:ph type="title"/>
          </p:nvPr>
        </p:nvSpPr>
        <p:spPr>
          <a:xfrm>
            <a:off x="838200" y="365125"/>
            <a:ext cx="9193306" cy="1325563"/>
          </a:xfrm>
          <a:blipFill>
            <a:blip r:embed="rId2"/>
            <a:tile tx="0" ty="0" sx="100000" sy="100000" flip="none" algn="tl"/>
          </a:blipFill>
        </p:spPr>
        <p:txBody>
          <a:bodyPr/>
          <a:lstStyle/>
          <a:p>
            <a:r>
              <a:rPr lang="en-US" b="1" dirty="0"/>
              <a:t>Logging Into a Cisco WLC</a:t>
            </a:r>
          </a:p>
        </p:txBody>
      </p:sp>
      <p:pic>
        <p:nvPicPr>
          <p:cNvPr id="5" name="Content Placeholder 4">
            <a:extLst>
              <a:ext uri="{FF2B5EF4-FFF2-40B4-BE49-F238E27FC236}">
                <a16:creationId xmlns:a16="http://schemas.microsoft.com/office/drawing/2014/main" id="{692C785F-F163-4F83-AABD-AA974E564255}"/>
              </a:ext>
            </a:extLst>
          </p:cNvPr>
          <p:cNvPicPr>
            <a:picLocks noGrp="1" noChangeAspect="1"/>
          </p:cNvPicPr>
          <p:nvPr>
            <p:ph idx="1"/>
          </p:nvPr>
        </p:nvPicPr>
        <p:blipFill>
          <a:blip r:embed="rId3"/>
          <a:stretch>
            <a:fillRect/>
          </a:stretch>
        </p:blipFill>
        <p:spPr>
          <a:xfrm>
            <a:off x="2837330" y="2131101"/>
            <a:ext cx="5997490" cy="3442038"/>
          </a:xfrm>
          <a:prstGeom prst="rect">
            <a:avLst/>
          </a:prstGeom>
        </p:spPr>
      </p:pic>
    </p:spTree>
    <p:extLst>
      <p:ext uri="{BB962C8B-B14F-4D97-AF65-F5344CB8AC3E}">
        <p14:creationId xmlns:p14="http://schemas.microsoft.com/office/powerpoint/2010/main" val="36083569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blipFill>
            <a:blip r:embed="rId2"/>
            <a:tile tx="0" ty="0" sx="100000" sy="100000" flip="none" algn="tl"/>
          </a:blipFill>
        </p:spPr>
        <p:txBody>
          <a:bodyPr/>
          <a:lstStyle/>
          <a:p>
            <a:pPr algn="ctr"/>
            <a:r>
              <a:rPr lang="en-US" b="1" dirty="0"/>
              <a:t>Password</a:t>
            </a:r>
            <a:r>
              <a:rPr lang="en-US" dirty="0"/>
              <a:t> </a:t>
            </a:r>
            <a:r>
              <a:rPr lang="en-US" b="1" dirty="0"/>
              <a:t>Recovery</a:t>
            </a:r>
            <a:r>
              <a:rPr lang="en-US" dirty="0"/>
              <a:t> </a:t>
            </a:r>
          </a:p>
        </p:txBody>
      </p:sp>
      <p:pic>
        <p:nvPicPr>
          <p:cNvPr id="4" name="Content Placeholder 3"/>
          <p:cNvPicPr>
            <a:picLocks noGrp="1" noChangeAspect="1"/>
          </p:cNvPicPr>
          <p:nvPr>
            <p:ph idx="1"/>
          </p:nvPr>
        </p:nvPicPr>
        <p:blipFill>
          <a:blip r:embed="rId3"/>
          <a:stretch>
            <a:fillRect/>
          </a:stretch>
        </p:blipFill>
        <p:spPr>
          <a:xfrm>
            <a:off x="3709852" y="1825625"/>
            <a:ext cx="3855998" cy="4351338"/>
          </a:xfrm>
          <a:prstGeom prst="rect">
            <a:avLst/>
          </a:prstGeom>
        </p:spPr>
      </p:pic>
    </p:spTree>
    <p:extLst>
      <p:ext uri="{BB962C8B-B14F-4D97-AF65-F5344CB8AC3E}">
        <p14:creationId xmlns:p14="http://schemas.microsoft.com/office/powerpoint/2010/main" val="11284392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246326" cy="1325563"/>
          </a:xfrm>
          <a:blipFill>
            <a:blip r:embed="rId2"/>
            <a:tile tx="0" ty="0" sx="100000" sy="100000" flip="none" algn="tl"/>
          </a:blipFill>
        </p:spPr>
        <p:txBody>
          <a:bodyPr/>
          <a:lstStyle/>
          <a:p>
            <a:r>
              <a:rPr lang="en-US" dirty="0"/>
              <a:t>Cloud Data Center</a:t>
            </a:r>
          </a:p>
        </p:txBody>
      </p:sp>
      <p:pic>
        <p:nvPicPr>
          <p:cNvPr id="4" name="Content Placeholder 3"/>
          <p:cNvPicPr>
            <a:picLocks noGrp="1" noChangeAspect="1"/>
          </p:cNvPicPr>
          <p:nvPr>
            <p:ph idx="1"/>
          </p:nvPr>
        </p:nvPicPr>
        <p:blipFill>
          <a:blip r:embed="rId3"/>
          <a:stretch>
            <a:fillRect/>
          </a:stretch>
        </p:blipFill>
        <p:spPr>
          <a:xfrm>
            <a:off x="2442754" y="2091642"/>
            <a:ext cx="6168197" cy="3224285"/>
          </a:xfrm>
          <a:prstGeom prst="rect">
            <a:avLst/>
          </a:prstGeom>
        </p:spPr>
      </p:pic>
    </p:spTree>
    <p:extLst>
      <p:ext uri="{BB962C8B-B14F-4D97-AF65-F5344CB8AC3E}">
        <p14:creationId xmlns:p14="http://schemas.microsoft.com/office/powerpoint/2010/main" val="35230812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423366" cy="1325563"/>
          </a:xfrm>
          <a:blipFill>
            <a:blip r:embed="rId2"/>
            <a:tile tx="0" ty="0" sx="100000" sy="100000" flip="none" algn="tl"/>
          </a:blipFill>
        </p:spPr>
        <p:txBody>
          <a:bodyPr/>
          <a:lstStyle/>
          <a:p>
            <a:r>
              <a:rPr lang="en-US" dirty="0"/>
              <a:t>Virtualization	</a:t>
            </a:r>
          </a:p>
        </p:txBody>
      </p:sp>
      <p:pic>
        <p:nvPicPr>
          <p:cNvPr id="4" name="Content Placeholder 3"/>
          <p:cNvPicPr>
            <a:picLocks noGrp="1" noChangeAspect="1"/>
          </p:cNvPicPr>
          <p:nvPr>
            <p:ph idx="1"/>
          </p:nvPr>
        </p:nvPicPr>
        <p:blipFill>
          <a:blip r:embed="rId3"/>
          <a:stretch>
            <a:fillRect/>
          </a:stretch>
        </p:blipFill>
        <p:spPr>
          <a:xfrm>
            <a:off x="2168435" y="1690688"/>
            <a:ext cx="6154130" cy="4093656"/>
          </a:xfrm>
          <a:prstGeom prst="rect">
            <a:avLst/>
          </a:prstGeom>
        </p:spPr>
      </p:pic>
    </p:spTree>
    <p:extLst>
      <p:ext uri="{BB962C8B-B14F-4D97-AF65-F5344CB8AC3E}">
        <p14:creationId xmlns:p14="http://schemas.microsoft.com/office/powerpoint/2010/main" val="16484740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E633-43F6-4B1C-BBEA-49230ECB9664}"/>
              </a:ext>
            </a:extLst>
          </p:cNvPr>
          <p:cNvSpPr>
            <a:spLocks noGrp="1"/>
          </p:cNvSpPr>
          <p:nvPr>
            <p:ph type="title"/>
          </p:nvPr>
        </p:nvSpPr>
        <p:spPr>
          <a:blipFill>
            <a:blip r:embed="rId2"/>
            <a:tile tx="0" ty="0" sx="100000" sy="100000" flip="none" algn="tl"/>
          </a:blipFill>
        </p:spPr>
        <p:txBody>
          <a:bodyPr/>
          <a:lstStyle/>
          <a:p>
            <a:r>
              <a:rPr lang="en-US" dirty="0">
                <a:highlight>
                  <a:srgbClr val="00FFFF"/>
                </a:highlight>
              </a:rPr>
              <a:t>Module 24: Cloud, Virtualization, and SDN</a:t>
            </a:r>
          </a:p>
        </p:txBody>
      </p:sp>
      <p:sp>
        <p:nvSpPr>
          <p:cNvPr id="3" name="Content Placeholder 2">
            <a:extLst>
              <a:ext uri="{FF2B5EF4-FFF2-40B4-BE49-F238E27FC236}">
                <a16:creationId xmlns:a16="http://schemas.microsoft.com/office/drawing/2014/main" id="{AC1D4549-38C2-4756-9555-0C90265227D1}"/>
              </a:ext>
            </a:extLst>
          </p:cNvPr>
          <p:cNvSpPr>
            <a:spLocks noGrp="1"/>
          </p:cNvSpPr>
          <p:nvPr>
            <p:ph idx="1"/>
          </p:nvPr>
        </p:nvSpPr>
        <p:spPr>
          <a:blipFill>
            <a:blip r:embed="rId3"/>
            <a:tile tx="0" ty="0" sx="100000" sy="100000" flip="none" algn="tl"/>
          </a:blipFill>
        </p:spPr>
        <p:txBody>
          <a:bodyPr/>
          <a:lstStyle/>
          <a:p>
            <a:r>
              <a:rPr lang="en-US" dirty="0"/>
              <a:t>1. Controller-3 pcs</a:t>
            </a:r>
          </a:p>
          <a:p>
            <a:r>
              <a:rPr lang="en-US" dirty="0"/>
              <a:t>Leaf Switch-2</a:t>
            </a:r>
          </a:p>
          <a:p>
            <a:r>
              <a:rPr lang="en-US" dirty="0"/>
              <a:t>Spine Switch-2</a:t>
            </a:r>
          </a:p>
          <a:p>
            <a:r>
              <a:rPr lang="en-US" dirty="0"/>
              <a:t>Router ,Switch, Firewall Connected</a:t>
            </a:r>
          </a:p>
          <a:p>
            <a:r>
              <a:rPr lang="en-US" dirty="0"/>
              <a:t>To the </a:t>
            </a:r>
            <a:r>
              <a:rPr lang="en-US"/>
              <a:t>leaf switch</a:t>
            </a:r>
            <a:endParaRPr lang="en-US" dirty="0"/>
          </a:p>
        </p:txBody>
      </p:sp>
      <p:pic>
        <p:nvPicPr>
          <p:cNvPr id="5" name="Picture 4">
            <a:extLst>
              <a:ext uri="{FF2B5EF4-FFF2-40B4-BE49-F238E27FC236}">
                <a16:creationId xmlns:a16="http://schemas.microsoft.com/office/drawing/2014/main" id="{81706A5D-5FFC-4100-8546-D3049C401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198" y="2062162"/>
            <a:ext cx="5067293" cy="2846014"/>
          </a:xfrm>
          <a:prstGeom prst="rect">
            <a:avLst/>
          </a:prstGeom>
        </p:spPr>
      </p:pic>
    </p:spTree>
    <p:extLst>
      <p:ext uri="{BB962C8B-B14F-4D97-AF65-F5344CB8AC3E}">
        <p14:creationId xmlns:p14="http://schemas.microsoft.com/office/powerpoint/2010/main" val="34828259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F3510-04E5-4D15-974F-63449D2ADE61}"/>
              </a:ext>
            </a:extLst>
          </p:cNvPr>
          <p:cNvSpPr>
            <a:spLocks noGrp="1"/>
          </p:cNvSpPr>
          <p:nvPr>
            <p:ph type="title"/>
          </p:nvPr>
        </p:nvSpPr>
        <p:spPr>
          <a:blipFill>
            <a:blip r:embed="rId2"/>
            <a:tile tx="0" ty="0" sx="100000" sy="100000" flip="none" algn="tl"/>
          </a:blipFill>
        </p:spPr>
        <p:txBody>
          <a:bodyPr/>
          <a:lstStyle/>
          <a:p>
            <a:r>
              <a:rPr lang="en-US" dirty="0"/>
              <a:t>Traditional to SDN Network Design</a:t>
            </a:r>
          </a:p>
        </p:txBody>
      </p:sp>
      <p:pic>
        <p:nvPicPr>
          <p:cNvPr id="5" name="Content Placeholder 4">
            <a:extLst>
              <a:ext uri="{FF2B5EF4-FFF2-40B4-BE49-F238E27FC236}">
                <a16:creationId xmlns:a16="http://schemas.microsoft.com/office/drawing/2014/main" id="{73E2DC05-5390-4A87-8DB3-F5D01E3086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2600" y="1771370"/>
            <a:ext cx="7061200" cy="4000500"/>
          </a:xfrm>
        </p:spPr>
      </p:pic>
      <p:pic>
        <p:nvPicPr>
          <p:cNvPr id="7" name="Picture 6">
            <a:extLst>
              <a:ext uri="{FF2B5EF4-FFF2-40B4-BE49-F238E27FC236}">
                <a16:creationId xmlns:a16="http://schemas.microsoft.com/office/drawing/2014/main" id="{922D0984-C625-4AA6-8969-9E88EFBFD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494" y="1892393"/>
            <a:ext cx="4037106" cy="3543300"/>
          </a:xfrm>
          <a:prstGeom prst="rect">
            <a:avLst/>
          </a:prstGeom>
          <a:blipFill>
            <a:blip r:embed="rId5"/>
            <a:tile tx="0" ty="0" sx="100000" sy="100000" flip="none" algn="tl"/>
          </a:blipFill>
        </p:spPr>
      </p:pic>
    </p:spTree>
    <p:extLst>
      <p:ext uri="{BB962C8B-B14F-4D97-AF65-F5344CB8AC3E}">
        <p14:creationId xmlns:p14="http://schemas.microsoft.com/office/powerpoint/2010/main" val="92349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1B17-1064-46EE-A217-065519CBADDE}"/>
              </a:ext>
            </a:extLst>
          </p:cNvPr>
          <p:cNvSpPr>
            <a:spLocks noGrp="1"/>
          </p:cNvSpPr>
          <p:nvPr>
            <p:ph type="title"/>
          </p:nvPr>
        </p:nvSpPr>
        <p:spPr>
          <a:xfrm>
            <a:off x="838200" y="365125"/>
            <a:ext cx="10515600" cy="629957"/>
          </a:xfrm>
          <a:blipFill>
            <a:blip r:embed="rId2"/>
            <a:tile tx="0" ty="0" sx="100000" sy="100000" flip="none" algn="tl"/>
          </a:blipFill>
        </p:spPr>
        <p:txBody>
          <a:bodyPr>
            <a:normAutofit fontScale="90000"/>
          </a:bodyPr>
          <a:lstStyle/>
          <a:p>
            <a:r>
              <a:rPr lang="en-US" dirty="0"/>
              <a:t>Router Backup Configuration</a:t>
            </a:r>
          </a:p>
        </p:txBody>
      </p:sp>
      <p:sp>
        <p:nvSpPr>
          <p:cNvPr id="3" name="Content Placeholder 2">
            <a:extLst>
              <a:ext uri="{FF2B5EF4-FFF2-40B4-BE49-F238E27FC236}">
                <a16:creationId xmlns:a16="http://schemas.microsoft.com/office/drawing/2014/main" id="{C37E8C07-0BC6-495B-91C8-FCAE79268129}"/>
              </a:ext>
            </a:extLst>
          </p:cNvPr>
          <p:cNvSpPr>
            <a:spLocks noGrp="1"/>
          </p:cNvSpPr>
          <p:nvPr>
            <p:ph idx="1"/>
          </p:nvPr>
        </p:nvSpPr>
        <p:spPr>
          <a:xfrm>
            <a:off x="676835" y="995081"/>
            <a:ext cx="10515600" cy="5365377"/>
          </a:xfrm>
          <a:blipFill>
            <a:blip r:embed="rId3"/>
            <a:tile tx="0" ty="0" sx="100000" sy="100000" flip="none" algn="tl"/>
          </a:blipFill>
        </p:spPr>
        <p:txBody>
          <a:bodyPr>
            <a:normAutofit/>
          </a:bodyPr>
          <a:lstStyle/>
          <a:p>
            <a:pPr marL="0" indent="0">
              <a:buNone/>
            </a:pPr>
            <a:r>
              <a:rPr lang="en-US" sz="2000" dirty="0"/>
              <a:t>archive</a:t>
            </a:r>
          </a:p>
          <a:p>
            <a:pPr marL="0" indent="0">
              <a:buNone/>
            </a:pPr>
            <a:r>
              <a:rPr lang="en-US" sz="2000" dirty="0"/>
              <a:t>  log config</a:t>
            </a:r>
          </a:p>
          <a:p>
            <a:pPr marL="0" indent="0">
              <a:buNone/>
            </a:pPr>
            <a:r>
              <a:rPr lang="en-US" sz="2000" dirty="0"/>
              <a:t>  logging enable</a:t>
            </a:r>
          </a:p>
          <a:p>
            <a:pPr marL="0" indent="0">
              <a:buNone/>
            </a:pPr>
            <a:r>
              <a:rPr lang="en-US" sz="2000" dirty="0"/>
              <a:t>  logging size 200</a:t>
            </a:r>
          </a:p>
          <a:p>
            <a:pPr marL="0" indent="0">
              <a:buNone/>
            </a:pPr>
            <a:r>
              <a:rPr lang="en-US" sz="2000" dirty="0"/>
              <a:t>  notify syslog </a:t>
            </a:r>
            <a:r>
              <a:rPr lang="en-US" sz="2000" dirty="0" err="1"/>
              <a:t>contenttype</a:t>
            </a:r>
            <a:r>
              <a:rPr lang="en-US" sz="2000" dirty="0"/>
              <a:t> plaintext</a:t>
            </a:r>
          </a:p>
          <a:p>
            <a:pPr marL="0" indent="0">
              <a:buNone/>
            </a:pPr>
            <a:r>
              <a:rPr lang="en-US" sz="2000" dirty="0"/>
              <a:t>  </a:t>
            </a:r>
            <a:r>
              <a:rPr lang="en-US" sz="2000" dirty="0" err="1"/>
              <a:t>hidekeys</a:t>
            </a:r>
            <a:endParaRPr lang="en-US" sz="2000" dirty="0"/>
          </a:p>
          <a:p>
            <a:pPr marL="0" indent="0">
              <a:buNone/>
            </a:pPr>
            <a:r>
              <a:rPr lang="en-US" sz="2000" dirty="0"/>
              <a:t> path scp://netbackup:sibl#2003@192.168.20.21/DataCenter/BGP-Primary/$h</a:t>
            </a:r>
          </a:p>
          <a:p>
            <a:pPr marL="0" indent="0">
              <a:buNone/>
            </a:pPr>
            <a:r>
              <a:rPr lang="en-US" sz="2000" dirty="0"/>
              <a:t> write-memory</a:t>
            </a:r>
          </a:p>
          <a:p>
            <a:endParaRPr lang="en-US" dirty="0"/>
          </a:p>
        </p:txBody>
      </p:sp>
    </p:spTree>
    <p:extLst>
      <p:ext uri="{BB962C8B-B14F-4D97-AF65-F5344CB8AC3E}">
        <p14:creationId xmlns:p14="http://schemas.microsoft.com/office/powerpoint/2010/main" val="38588276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4089C-83F4-4A32-A083-A07442F573CD}"/>
              </a:ext>
            </a:extLst>
          </p:cNvPr>
          <p:cNvSpPr>
            <a:spLocks noGrp="1"/>
          </p:cNvSpPr>
          <p:nvPr>
            <p:ph type="title"/>
          </p:nvPr>
        </p:nvSpPr>
        <p:spPr>
          <a:xfrm>
            <a:off x="838200" y="365125"/>
            <a:ext cx="9166412" cy="858557"/>
          </a:xfrm>
        </p:spPr>
        <p:txBody>
          <a:bodyPr/>
          <a:lstStyle/>
          <a:p>
            <a:r>
              <a:rPr lang="en-US" dirty="0">
                <a:highlight>
                  <a:srgbClr val="00FF00"/>
                </a:highlight>
              </a:rPr>
              <a:t>Module 25: SDA and Cisco DNA Center </a:t>
            </a:r>
          </a:p>
        </p:txBody>
      </p:sp>
      <p:pic>
        <p:nvPicPr>
          <p:cNvPr id="4" name="Content Placeholder 3">
            <a:extLst>
              <a:ext uri="{FF2B5EF4-FFF2-40B4-BE49-F238E27FC236}">
                <a16:creationId xmlns:a16="http://schemas.microsoft.com/office/drawing/2014/main" id="{A41CB6D9-5DE8-40C0-AD10-263239FBA48D}"/>
              </a:ext>
            </a:extLst>
          </p:cNvPr>
          <p:cNvPicPr>
            <a:picLocks noGrp="1" noChangeAspect="1"/>
          </p:cNvPicPr>
          <p:nvPr>
            <p:ph idx="1"/>
          </p:nvPr>
        </p:nvPicPr>
        <p:blipFill>
          <a:blip r:embed="rId2"/>
          <a:stretch>
            <a:fillRect/>
          </a:stretch>
        </p:blipFill>
        <p:spPr>
          <a:xfrm>
            <a:off x="2243312" y="1103313"/>
            <a:ext cx="6356000" cy="5073650"/>
          </a:xfrm>
          <a:prstGeom prst="rect">
            <a:avLst/>
          </a:prstGeom>
        </p:spPr>
      </p:pic>
    </p:spTree>
    <p:extLst>
      <p:ext uri="{BB962C8B-B14F-4D97-AF65-F5344CB8AC3E}">
        <p14:creationId xmlns:p14="http://schemas.microsoft.com/office/powerpoint/2010/main" val="30226053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19A9A-7BD6-4D55-B7B4-E3CA664BAB73}"/>
              </a:ext>
            </a:extLst>
          </p:cNvPr>
          <p:cNvSpPr>
            <a:spLocks noGrp="1"/>
          </p:cNvSpPr>
          <p:nvPr>
            <p:ph type="title"/>
          </p:nvPr>
        </p:nvSpPr>
        <p:spPr>
          <a:blipFill>
            <a:blip r:embed="rId2"/>
            <a:tile tx="0" ty="0" sx="100000" sy="100000" flip="none" algn="tl"/>
          </a:blipFill>
        </p:spPr>
        <p:txBody>
          <a:bodyPr/>
          <a:lstStyle/>
          <a:p>
            <a:r>
              <a:rPr lang="en-US" dirty="0"/>
              <a:t>BGP-Border Gateway Protocol</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D2E6DC9D-8686-481F-85C0-9E827DC2CB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2702" y="1825625"/>
            <a:ext cx="5466596" cy="4351338"/>
          </a:xfrm>
        </p:spPr>
      </p:pic>
    </p:spTree>
    <p:extLst>
      <p:ext uri="{BB962C8B-B14F-4D97-AF65-F5344CB8AC3E}">
        <p14:creationId xmlns:p14="http://schemas.microsoft.com/office/powerpoint/2010/main" val="35417203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25EA-FC76-418D-8B96-01C1A9C8DDF4}"/>
              </a:ext>
            </a:extLst>
          </p:cNvPr>
          <p:cNvSpPr>
            <a:spLocks noGrp="1"/>
          </p:cNvSpPr>
          <p:nvPr>
            <p:ph type="title"/>
          </p:nvPr>
        </p:nvSpPr>
        <p:spPr>
          <a:blipFill>
            <a:blip r:embed="rId2"/>
            <a:tile tx="0" ty="0" sx="100000" sy="100000" flip="none" algn="tl"/>
          </a:blipFill>
        </p:spPr>
        <p:txBody>
          <a:bodyPr/>
          <a:lstStyle/>
          <a:p>
            <a:r>
              <a:rPr lang="en-US" dirty="0">
                <a:highlight>
                  <a:srgbClr val="00FFFF"/>
                </a:highlight>
              </a:rPr>
              <a:t>BGP Configuration</a:t>
            </a:r>
          </a:p>
        </p:txBody>
      </p:sp>
      <p:sp>
        <p:nvSpPr>
          <p:cNvPr id="3" name="Content Placeholder 2">
            <a:extLst>
              <a:ext uri="{FF2B5EF4-FFF2-40B4-BE49-F238E27FC236}">
                <a16:creationId xmlns:a16="http://schemas.microsoft.com/office/drawing/2014/main" id="{2A3A0421-2792-4D25-963C-906B57E59A30}"/>
              </a:ext>
            </a:extLst>
          </p:cNvPr>
          <p:cNvSpPr>
            <a:spLocks noGrp="1"/>
          </p:cNvSpPr>
          <p:nvPr>
            <p:ph idx="1"/>
          </p:nvPr>
        </p:nvSpPr>
        <p:spPr>
          <a:xfrm>
            <a:off x="838200" y="1331260"/>
            <a:ext cx="5589494" cy="5351928"/>
          </a:xfrm>
          <a:blipFill>
            <a:blip r:embed="rId3"/>
            <a:tile tx="0" ty="0" sx="100000" sy="100000" flip="none" algn="tl"/>
          </a:blipFill>
        </p:spPr>
        <p:txBody>
          <a:bodyPr>
            <a:noAutofit/>
          </a:bodyPr>
          <a:lstStyle/>
          <a:p>
            <a:endParaRPr lang="en-US" sz="1600" dirty="0"/>
          </a:p>
          <a:p>
            <a:r>
              <a:rPr lang="en-US" sz="1600" dirty="0"/>
              <a:t>router </a:t>
            </a:r>
            <a:r>
              <a:rPr lang="en-US" sz="1600" dirty="0" err="1"/>
              <a:t>bgp</a:t>
            </a:r>
            <a:r>
              <a:rPr lang="en-US" sz="1600" dirty="0"/>
              <a:t> 139913</a:t>
            </a:r>
          </a:p>
          <a:p>
            <a:r>
              <a:rPr lang="en-US" sz="1600" dirty="0"/>
              <a:t> </a:t>
            </a:r>
            <a:r>
              <a:rPr lang="en-US" sz="1600" dirty="0" err="1"/>
              <a:t>bgp</a:t>
            </a:r>
            <a:r>
              <a:rPr lang="en-US" sz="1600" dirty="0"/>
              <a:t> log-neighbor-changes</a:t>
            </a:r>
          </a:p>
          <a:p>
            <a:r>
              <a:rPr lang="en-US" sz="1600" dirty="0"/>
              <a:t> network 113.207.20.0 mask 255.255.255.0</a:t>
            </a:r>
          </a:p>
          <a:p>
            <a:r>
              <a:rPr lang="en-US" sz="1600" dirty="0"/>
              <a:t>neighbor 172.19.33.205 remote-as 55406</a:t>
            </a:r>
          </a:p>
          <a:p>
            <a:r>
              <a:rPr lang="en-US" sz="1600" dirty="0"/>
              <a:t> neighbor 172.19.33.205 description </a:t>
            </a:r>
            <a:r>
              <a:rPr lang="en-US" sz="1600" dirty="0" err="1"/>
              <a:t>HRC_Primary_Link</a:t>
            </a:r>
            <a:endParaRPr lang="en-US" sz="1600" dirty="0"/>
          </a:p>
          <a:p>
            <a:r>
              <a:rPr lang="en-US" sz="1600" dirty="0"/>
              <a:t> neighbor 172.19.33.205 soft-reconfiguration inbound</a:t>
            </a:r>
          </a:p>
          <a:p>
            <a:r>
              <a:rPr lang="en-US" sz="1600" dirty="0"/>
              <a:t> neighbor 172.19.33.205 route-map HRC_PRIMARY_IN in</a:t>
            </a:r>
          </a:p>
          <a:p>
            <a:endParaRPr lang="en-US" sz="1600" dirty="0"/>
          </a:p>
          <a:p>
            <a:r>
              <a:rPr lang="en-US" sz="1600" dirty="0" err="1"/>
              <a:t>ip</a:t>
            </a:r>
            <a:r>
              <a:rPr lang="en-US" sz="1600" dirty="0"/>
              <a:t> as-path access-list 10 permit ^$</a:t>
            </a:r>
          </a:p>
          <a:p>
            <a:r>
              <a:rPr lang="en-US" sz="1600" dirty="0" err="1"/>
              <a:t>ip</a:t>
            </a:r>
            <a:r>
              <a:rPr lang="en-US" sz="1600" dirty="0"/>
              <a:t> prefix-list Bank-IN seq 5 permit 0.0.0.0/0</a:t>
            </a:r>
          </a:p>
          <a:p>
            <a:r>
              <a:rPr lang="en-US" sz="1600" dirty="0" err="1"/>
              <a:t>ip</a:t>
            </a:r>
            <a:r>
              <a:rPr lang="en-US" sz="1600" dirty="0"/>
              <a:t> prefix-list </a:t>
            </a:r>
            <a:r>
              <a:rPr lang="en-US" sz="1600" dirty="0" err="1"/>
              <a:t>Bank_PREFIX_OUT</a:t>
            </a:r>
            <a:r>
              <a:rPr lang="en-US" sz="1600" dirty="0"/>
              <a:t> seq 10 permit 113.207.20.0/24</a:t>
            </a:r>
          </a:p>
          <a:p>
            <a:r>
              <a:rPr lang="en-US" sz="1600" dirty="0" err="1"/>
              <a:t>ip</a:t>
            </a:r>
            <a:r>
              <a:rPr lang="en-US" sz="1600" dirty="0"/>
              <a:t> prefix-list </a:t>
            </a:r>
            <a:r>
              <a:rPr lang="en-US" sz="1600" dirty="0" err="1"/>
              <a:t>Bank_PREFIX_OUT</a:t>
            </a:r>
            <a:r>
              <a:rPr lang="en-US" sz="1600" dirty="0"/>
              <a:t> seq 50 deny 0.0.0.0/0 le 32</a:t>
            </a:r>
          </a:p>
          <a:p>
            <a:endParaRPr lang="en-US" sz="1600" dirty="0"/>
          </a:p>
        </p:txBody>
      </p:sp>
      <p:sp>
        <p:nvSpPr>
          <p:cNvPr id="7" name="Content Placeholder 2">
            <a:extLst>
              <a:ext uri="{FF2B5EF4-FFF2-40B4-BE49-F238E27FC236}">
                <a16:creationId xmlns:a16="http://schemas.microsoft.com/office/drawing/2014/main" id="{B24E2337-883A-40F5-8E7A-88A72AAEB796}"/>
              </a:ext>
            </a:extLst>
          </p:cNvPr>
          <p:cNvSpPr txBox="1">
            <a:spLocks/>
          </p:cNvSpPr>
          <p:nvPr/>
        </p:nvSpPr>
        <p:spPr>
          <a:xfrm>
            <a:off x="6790764" y="1690688"/>
            <a:ext cx="5042647" cy="4689146"/>
          </a:xfrm>
          <a:prstGeom prst="rect">
            <a:avLst/>
          </a:prstGeom>
          <a:blipFill>
            <a:blip r:embed="rId4"/>
            <a:tile tx="0" ty="0" sx="100000" sy="100000" flip="none" algn="tl"/>
          </a:bli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a:p>
            <a:endParaRPr lang="en-US" sz="1400" dirty="0"/>
          </a:p>
          <a:p>
            <a:endParaRPr lang="en-US" sz="1400" dirty="0"/>
          </a:p>
          <a:p>
            <a:endParaRPr lang="en-US" sz="1400" dirty="0"/>
          </a:p>
          <a:p>
            <a:endParaRPr lang="en-US" sz="1400" dirty="0"/>
          </a:p>
          <a:p>
            <a:r>
              <a:rPr lang="en-US" sz="1400" dirty="0"/>
              <a:t>match </a:t>
            </a:r>
            <a:r>
              <a:rPr lang="en-US" sz="1400" dirty="0" err="1"/>
              <a:t>ip</a:t>
            </a:r>
            <a:r>
              <a:rPr lang="en-US" sz="1400" dirty="0"/>
              <a:t> address prefix-list Bank-IN</a:t>
            </a:r>
          </a:p>
          <a:p>
            <a:r>
              <a:rPr lang="en-US" sz="1400" dirty="0"/>
              <a:t>route-map LOCAL_PREF permit 10</a:t>
            </a:r>
          </a:p>
          <a:p>
            <a:pPr marL="0" indent="0">
              <a:buNone/>
            </a:pPr>
            <a:endParaRPr lang="en-US" sz="1400" dirty="0"/>
          </a:p>
          <a:p>
            <a:r>
              <a:rPr lang="en-US" sz="1400" dirty="0"/>
              <a:t> set local-preference 150</a:t>
            </a:r>
          </a:p>
          <a:p>
            <a:r>
              <a:rPr lang="en-US" sz="1400" dirty="0"/>
              <a:t>route-map </a:t>
            </a:r>
            <a:r>
              <a:rPr lang="en-US" sz="1400" dirty="0" err="1"/>
              <a:t>Bank_PREFIX_OUT</a:t>
            </a:r>
            <a:r>
              <a:rPr lang="en-US" sz="1400" dirty="0"/>
              <a:t> permit 10</a:t>
            </a:r>
          </a:p>
          <a:p>
            <a:r>
              <a:rPr lang="en-US" sz="1400" dirty="0"/>
              <a:t> match </a:t>
            </a:r>
            <a:r>
              <a:rPr lang="en-US" sz="1400" dirty="0" err="1"/>
              <a:t>ip</a:t>
            </a:r>
            <a:r>
              <a:rPr lang="en-US" sz="1400" dirty="0"/>
              <a:t> address prefix-list </a:t>
            </a:r>
            <a:r>
              <a:rPr lang="en-US" sz="1400" dirty="0" err="1"/>
              <a:t>Bank_PREFIX_OUT</a:t>
            </a:r>
            <a:endParaRPr lang="en-US" sz="1400" dirty="0"/>
          </a:p>
        </p:txBody>
      </p:sp>
    </p:spTree>
    <p:extLst>
      <p:ext uri="{BB962C8B-B14F-4D97-AF65-F5344CB8AC3E}">
        <p14:creationId xmlns:p14="http://schemas.microsoft.com/office/powerpoint/2010/main" val="7753235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A8CC-EB3B-41EC-A50A-597F1677F433}"/>
              </a:ext>
            </a:extLst>
          </p:cNvPr>
          <p:cNvSpPr>
            <a:spLocks noGrp="1"/>
          </p:cNvSpPr>
          <p:nvPr>
            <p:ph type="title"/>
          </p:nvPr>
        </p:nvSpPr>
        <p:spPr>
          <a:blipFill>
            <a:blip r:embed="rId2"/>
            <a:tile tx="0" ty="0" sx="100000" sy="100000" flip="none" algn="tl"/>
          </a:blipFill>
        </p:spPr>
        <p:txBody>
          <a:bodyPr/>
          <a:lstStyle/>
          <a:p>
            <a:r>
              <a:rPr lang="en-US" dirty="0">
                <a:highlight>
                  <a:srgbClr val="00FFFF"/>
                </a:highlight>
              </a:rPr>
              <a:t>Network Automation </a:t>
            </a:r>
          </a:p>
        </p:txBody>
      </p:sp>
      <p:sp>
        <p:nvSpPr>
          <p:cNvPr id="3" name="Content Placeholder 2">
            <a:extLst>
              <a:ext uri="{FF2B5EF4-FFF2-40B4-BE49-F238E27FC236}">
                <a16:creationId xmlns:a16="http://schemas.microsoft.com/office/drawing/2014/main" id="{11811BBB-0C33-41FD-9933-7F65E7F8BBA9}"/>
              </a:ext>
            </a:extLst>
          </p:cNvPr>
          <p:cNvSpPr>
            <a:spLocks noGrp="1"/>
          </p:cNvSpPr>
          <p:nvPr>
            <p:ph idx="1"/>
          </p:nvPr>
        </p:nvSpPr>
        <p:spPr>
          <a:blipFill>
            <a:blip r:embed="rId3"/>
            <a:tile tx="0" ty="0" sx="100000" sy="100000" flip="none" algn="tl"/>
          </a:blipFill>
        </p:spPr>
        <p:txBody>
          <a:bodyPr/>
          <a:lstStyle/>
          <a:p>
            <a:r>
              <a:rPr lang="en-US" dirty="0"/>
              <a:t>1. Python  language is used for network automation</a:t>
            </a:r>
          </a:p>
        </p:txBody>
      </p:sp>
    </p:spTree>
    <p:extLst>
      <p:ext uri="{BB962C8B-B14F-4D97-AF65-F5344CB8AC3E}">
        <p14:creationId xmlns:p14="http://schemas.microsoft.com/office/powerpoint/2010/main" val="3349923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D9ACB-DCF4-4532-A4F1-5882C656FB93}"/>
              </a:ext>
            </a:extLst>
          </p:cNvPr>
          <p:cNvSpPr>
            <a:spLocks noGrp="1"/>
          </p:cNvSpPr>
          <p:nvPr>
            <p:ph type="title"/>
          </p:nvPr>
        </p:nvSpPr>
        <p:spPr/>
        <p:txBody>
          <a:bodyPr/>
          <a:lstStyle/>
          <a:p>
            <a:r>
              <a:rPr lang="en-US" b="1" dirty="0"/>
              <a:t>Wireless Security Protocols</a:t>
            </a:r>
          </a:p>
        </p:txBody>
      </p:sp>
      <p:pic>
        <p:nvPicPr>
          <p:cNvPr id="4" name="Content Placeholder 3">
            <a:extLst>
              <a:ext uri="{FF2B5EF4-FFF2-40B4-BE49-F238E27FC236}">
                <a16:creationId xmlns:a16="http://schemas.microsoft.com/office/drawing/2014/main" id="{6AB5E86B-AA1B-49A7-92C0-122E1D30CC36}"/>
              </a:ext>
            </a:extLst>
          </p:cNvPr>
          <p:cNvPicPr>
            <a:picLocks noGrp="1" noChangeAspect="1"/>
          </p:cNvPicPr>
          <p:nvPr>
            <p:ph idx="1"/>
          </p:nvPr>
        </p:nvPicPr>
        <p:blipFill>
          <a:blip r:embed="rId2"/>
          <a:stretch>
            <a:fillRect/>
          </a:stretch>
        </p:blipFill>
        <p:spPr>
          <a:xfrm>
            <a:off x="2520752" y="1825625"/>
            <a:ext cx="7150495" cy="4351338"/>
          </a:xfrm>
          <a:prstGeom prst="rect">
            <a:avLst/>
          </a:prstGeom>
        </p:spPr>
      </p:pic>
    </p:spTree>
    <p:extLst>
      <p:ext uri="{BB962C8B-B14F-4D97-AF65-F5344CB8AC3E}">
        <p14:creationId xmlns:p14="http://schemas.microsoft.com/office/powerpoint/2010/main" val="1346641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E7A58-544B-4DE4-B12C-5E66C5A8C320}"/>
              </a:ext>
            </a:extLst>
          </p:cNvPr>
          <p:cNvSpPr>
            <a:spLocks noGrp="1"/>
          </p:cNvSpPr>
          <p:nvPr>
            <p:ph type="title"/>
          </p:nvPr>
        </p:nvSpPr>
        <p:spPr>
          <a:xfrm>
            <a:off x="640080" y="325369"/>
            <a:ext cx="4368602" cy="598175"/>
          </a:xfrm>
        </p:spPr>
        <p:txBody>
          <a:bodyPr anchor="b">
            <a:normAutofit fontScale="90000"/>
          </a:bodyPr>
          <a:lstStyle/>
          <a:p>
            <a:r>
              <a:rPr lang="en-US" sz="5400" dirty="0"/>
              <a:t>LAB</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1759C7-C579-4E71-A1FE-3ADEE2D7DE8E}"/>
              </a:ext>
            </a:extLst>
          </p:cNvPr>
          <p:cNvSpPr>
            <a:spLocks noGrp="1"/>
          </p:cNvSpPr>
          <p:nvPr>
            <p:ph idx="1"/>
          </p:nvPr>
        </p:nvSpPr>
        <p:spPr>
          <a:xfrm>
            <a:off x="463830" y="1111334"/>
            <a:ext cx="4202299" cy="5518066"/>
          </a:xfrm>
        </p:spPr>
        <p:txBody>
          <a:bodyPr>
            <a:normAutofit/>
          </a:bodyPr>
          <a:lstStyle/>
          <a:p>
            <a:r>
              <a:rPr lang="en-US" sz="2200" dirty="0"/>
              <a:t>Static</a:t>
            </a:r>
          </a:p>
          <a:p>
            <a:r>
              <a:rPr lang="en-US" sz="2200" dirty="0"/>
              <a:t>RIP</a:t>
            </a:r>
          </a:p>
          <a:p>
            <a:r>
              <a:rPr lang="en-US" sz="2200" dirty="0"/>
              <a:t>EIGRP</a:t>
            </a:r>
            <a:br>
              <a:rPr lang="en-US" sz="2200" dirty="0"/>
            </a:br>
            <a:r>
              <a:rPr lang="en-US" sz="2200" dirty="0"/>
              <a:t>OSPF</a:t>
            </a:r>
            <a:br>
              <a:rPr lang="en-US" sz="2200" dirty="0"/>
            </a:br>
            <a:r>
              <a:rPr lang="en-US" sz="2200" dirty="0"/>
              <a:t>DHCP</a:t>
            </a:r>
          </a:p>
          <a:p>
            <a:r>
              <a:rPr lang="en-US" sz="2200" dirty="0"/>
              <a:t>EtherChannel</a:t>
            </a:r>
          </a:p>
          <a:p>
            <a:r>
              <a:rPr lang="en-US" sz="2200" dirty="0"/>
              <a:t>Inter-</a:t>
            </a:r>
            <a:r>
              <a:rPr lang="en-US" sz="2200" dirty="0" err="1"/>
              <a:t>vlan</a:t>
            </a:r>
            <a:r>
              <a:rPr lang="en-US" sz="2200" dirty="0"/>
              <a:t> Routing</a:t>
            </a:r>
          </a:p>
          <a:p>
            <a:r>
              <a:rPr lang="en-US" sz="2200" dirty="0"/>
              <a:t>NAT Static</a:t>
            </a:r>
          </a:p>
          <a:p>
            <a:r>
              <a:rPr lang="en-US" sz="2200" dirty="0"/>
              <a:t>NAT Dynamic</a:t>
            </a:r>
          </a:p>
          <a:p>
            <a:r>
              <a:rPr lang="en-US" sz="2200" dirty="0"/>
              <a:t>GRE VPN</a:t>
            </a:r>
          </a:p>
          <a:p>
            <a:r>
              <a:rPr lang="en-US" sz="2200" dirty="0"/>
              <a:t>IPSec</a:t>
            </a:r>
          </a:p>
          <a:p>
            <a:r>
              <a:rPr lang="en-US" sz="2200" dirty="0"/>
              <a:t>Password Break</a:t>
            </a:r>
          </a:p>
          <a:p>
            <a:r>
              <a:rPr lang="en-US" sz="2200" dirty="0"/>
              <a:t>Through </a:t>
            </a:r>
          </a:p>
          <a:p>
            <a:endParaRPr lang="en-US" sz="2200" dirty="0"/>
          </a:p>
          <a:p>
            <a:endParaRPr lang="en-US" sz="2200" dirty="0"/>
          </a:p>
          <a:p>
            <a:endParaRPr lang="en-US" sz="2200" dirty="0"/>
          </a:p>
        </p:txBody>
      </p:sp>
      <p:pic>
        <p:nvPicPr>
          <p:cNvPr id="5" name="Picture 4" descr="Pipetting sample into multi well tray">
            <a:extLst>
              <a:ext uri="{FF2B5EF4-FFF2-40B4-BE49-F238E27FC236}">
                <a16:creationId xmlns:a16="http://schemas.microsoft.com/office/drawing/2014/main" id="{4D10C004-B10F-41BC-81D9-CA128ECA9AEF}"/>
              </a:ext>
            </a:extLst>
          </p:cNvPr>
          <p:cNvPicPr>
            <a:picLocks noChangeAspect="1"/>
          </p:cNvPicPr>
          <p:nvPr/>
        </p:nvPicPr>
        <p:blipFill rotWithShape="1">
          <a:blip r:embed="rId2"/>
          <a:srcRect l="18565" r="670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447949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Text, letter, whiteboard&#10;&#10;Description automatically generated">
            <a:extLst>
              <a:ext uri="{FF2B5EF4-FFF2-40B4-BE49-F238E27FC236}">
                <a16:creationId xmlns:a16="http://schemas.microsoft.com/office/drawing/2014/main" id="{DBEE08B1-1BED-413B-B40A-A9CCB59188B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5429"/>
          <a:stretch/>
        </p:blipFill>
        <p:spPr>
          <a:xfrm>
            <a:off x="20" y="1282"/>
            <a:ext cx="12191980" cy="6856718"/>
          </a:xfrm>
          <a:prstGeom prst="rect">
            <a:avLst/>
          </a:prstGeom>
        </p:spPr>
      </p:pic>
    </p:spTree>
    <p:extLst>
      <p:ext uri="{BB962C8B-B14F-4D97-AF65-F5344CB8AC3E}">
        <p14:creationId xmlns:p14="http://schemas.microsoft.com/office/powerpoint/2010/main" val="5629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A0CE-347C-4DC7-82C1-2392B7216073}"/>
              </a:ext>
            </a:extLst>
          </p:cNvPr>
          <p:cNvSpPr>
            <a:spLocks noGrp="1"/>
          </p:cNvSpPr>
          <p:nvPr>
            <p:ph type="title"/>
          </p:nvPr>
        </p:nvSpPr>
        <p:spPr>
          <a:xfrm>
            <a:off x="838200" y="365125"/>
            <a:ext cx="8601635" cy="1325563"/>
          </a:xfrm>
          <a:blipFill>
            <a:blip r:embed="rId2"/>
            <a:tile tx="0" ty="0" sx="100000" sy="100000" flip="none" algn="tl"/>
          </a:blipFill>
        </p:spPr>
        <p:txBody>
          <a:bodyPr/>
          <a:lstStyle/>
          <a:p>
            <a:r>
              <a:rPr lang="en-US" dirty="0"/>
              <a:t>AP diagram</a:t>
            </a:r>
          </a:p>
        </p:txBody>
      </p:sp>
      <p:pic>
        <p:nvPicPr>
          <p:cNvPr id="4" name="Content Placeholder 3">
            <a:extLst>
              <a:ext uri="{FF2B5EF4-FFF2-40B4-BE49-F238E27FC236}">
                <a16:creationId xmlns:a16="http://schemas.microsoft.com/office/drawing/2014/main" id="{2880772F-8504-4C9C-8019-1C2C7A3A711B}"/>
              </a:ext>
            </a:extLst>
          </p:cNvPr>
          <p:cNvPicPr>
            <a:picLocks noGrp="1" noChangeAspect="1"/>
          </p:cNvPicPr>
          <p:nvPr>
            <p:ph idx="1"/>
          </p:nvPr>
        </p:nvPicPr>
        <p:blipFill>
          <a:blip r:embed="rId3"/>
          <a:stretch>
            <a:fillRect/>
          </a:stretch>
        </p:blipFill>
        <p:spPr>
          <a:xfrm>
            <a:off x="3482789" y="2292071"/>
            <a:ext cx="4251740" cy="2780935"/>
          </a:xfrm>
          <a:prstGeom prst="rect">
            <a:avLst/>
          </a:prstGeom>
        </p:spPr>
      </p:pic>
    </p:spTree>
    <p:extLst>
      <p:ext uri="{BB962C8B-B14F-4D97-AF65-F5344CB8AC3E}">
        <p14:creationId xmlns:p14="http://schemas.microsoft.com/office/powerpoint/2010/main" val="9891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17FB-0CBE-4897-B647-6BC8710C9782}"/>
              </a:ext>
            </a:extLst>
          </p:cNvPr>
          <p:cNvSpPr>
            <a:spLocks noGrp="1"/>
          </p:cNvSpPr>
          <p:nvPr>
            <p:ph type="title"/>
          </p:nvPr>
        </p:nvSpPr>
        <p:spPr>
          <a:blipFill>
            <a:blip r:embed="rId2"/>
            <a:tile tx="0" ty="0" sx="100000" sy="100000" flip="none" algn="tl"/>
          </a:blipFill>
        </p:spPr>
        <p:txBody>
          <a:bodyPr>
            <a:normAutofit/>
          </a:bodyPr>
          <a:lstStyle/>
          <a:p>
            <a:r>
              <a:rPr lang="en-US" sz="3200" b="1" dirty="0"/>
              <a:t>CISCO Controller Dashboard Structure</a:t>
            </a:r>
          </a:p>
        </p:txBody>
      </p:sp>
      <p:pic>
        <p:nvPicPr>
          <p:cNvPr id="4" name="Content Placeholder 3">
            <a:extLst>
              <a:ext uri="{FF2B5EF4-FFF2-40B4-BE49-F238E27FC236}">
                <a16:creationId xmlns:a16="http://schemas.microsoft.com/office/drawing/2014/main" id="{58A5C509-9442-4AA7-AA4D-2B03757250F9}"/>
              </a:ext>
            </a:extLst>
          </p:cNvPr>
          <p:cNvPicPr>
            <a:picLocks noGrp="1" noChangeAspect="1"/>
          </p:cNvPicPr>
          <p:nvPr>
            <p:ph idx="1"/>
          </p:nvPr>
        </p:nvPicPr>
        <p:blipFill>
          <a:blip r:embed="rId3"/>
          <a:stretch>
            <a:fillRect/>
          </a:stretch>
        </p:blipFill>
        <p:spPr>
          <a:xfrm>
            <a:off x="2043953" y="1946429"/>
            <a:ext cx="7342094" cy="3723305"/>
          </a:xfrm>
          <a:prstGeom prst="rect">
            <a:avLst/>
          </a:prstGeom>
        </p:spPr>
      </p:pic>
    </p:spTree>
    <p:extLst>
      <p:ext uri="{BB962C8B-B14F-4D97-AF65-F5344CB8AC3E}">
        <p14:creationId xmlns:p14="http://schemas.microsoft.com/office/powerpoint/2010/main" val="298648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3EDAD-4226-462B-9C3D-D97DB7EA9F1A}"/>
              </a:ext>
            </a:extLst>
          </p:cNvPr>
          <p:cNvSpPr>
            <a:spLocks noGrp="1"/>
          </p:cNvSpPr>
          <p:nvPr>
            <p:ph type="title"/>
          </p:nvPr>
        </p:nvSpPr>
        <p:spPr>
          <a:blipFill>
            <a:blip r:embed="rId2"/>
            <a:tile tx="0" ty="0" sx="100000" sy="100000" flip="none" algn="tl"/>
          </a:blipFill>
        </p:spPr>
        <p:txBody>
          <a:bodyPr>
            <a:normAutofit/>
          </a:bodyPr>
          <a:lstStyle/>
          <a:p>
            <a:r>
              <a:rPr lang="en-US" sz="2800" b="1" dirty="0"/>
              <a:t>WLC with a WLAN Diagram</a:t>
            </a:r>
            <a:br>
              <a:rPr lang="en-US" sz="2800" b="1" dirty="0"/>
            </a:br>
            <a:r>
              <a:rPr lang="en-US" sz="1600" b="1" dirty="0"/>
              <a:t>Lightweight Access Point Protocol (LWAPP)</a:t>
            </a:r>
            <a:br>
              <a:rPr lang="en-US" sz="1600" b="1" dirty="0"/>
            </a:br>
            <a:r>
              <a:rPr lang="en-US" sz="1600" b="1" dirty="0"/>
              <a:t>Cisco WLAN Controller (WLC)</a:t>
            </a:r>
          </a:p>
        </p:txBody>
      </p:sp>
      <p:pic>
        <p:nvPicPr>
          <p:cNvPr id="5" name="Content Placeholder 4">
            <a:extLst>
              <a:ext uri="{FF2B5EF4-FFF2-40B4-BE49-F238E27FC236}">
                <a16:creationId xmlns:a16="http://schemas.microsoft.com/office/drawing/2014/main" id="{F923C47E-6BA4-43AA-BB5D-24BB16B7DB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62702" y="1825625"/>
            <a:ext cx="6066595" cy="4351338"/>
          </a:xfrm>
        </p:spPr>
      </p:pic>
    </p:spTree>
    <p:extLst>
      <p:ext uri="{BB962C8B-B14F-4D97-AF65-F5344CB8AC3E}">
        <p14:creationId xmlns:p14="http://schemas.microsoft.com/office/powerpoint/2010/main" val="3270008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01DD-892E-4CB1-BC70-8B6A39A1F26F}"/>
              </a:ext>
            </a:extLst>
          </p:cNvPr>
          <p:cNvSpPr>
            <a:spLocks noGrp="1"/>
          </p:cNvSpPr>
          <p:nvPr>
            <p:ph type="title"/>
          </p:nvPr>
        </p:nvSpPr>
        <p:spPr>
          <a:xfrm>
            <a:off x="959224" y="1884643"/>
            <a:ext cx="10515600" cy="1325563"/>
          </a:xfrm>
          <a:blipFill>
            <a:blip r:embed="rId2"/>
            <a:tile tx="0" ty="0" sx="100000" sy="100000" flip="none" algn="tl"/>
          </a:blipFill>
        </p:spPr>
        <p:txBody>
          <a:bodyPr/>
          <a:lstStyle/>
          <a:p>
            <a:r>
              <a:rPr lang="en-US" b="1" dirty="0">
                <a:solidFill>
                  <a:srgbClr val="00B050"/>
                </a:solidFill>
              </a:rPr>
              <a:t>Module 03: Ethernet Switching </a:t>
            </a:r>
          </a:p>
        </p:txBody>
      </p:sp>
    </p:spTree>
    <p:extLst>
      <p:ext uri="{BB962C8B-B14F-4D97-AF65-F5344CB8AC3E}">
        <p14:creationId xmlns:p14="http://schemas.microsoft.com/office/powerpoint/2010/main" val="911503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8D469-4CCB-4882-BF57-51BCE9ADDD7A}"/>
              </a:ext>
            </a:extLst>
          </p:cNvPr>
          <p:cNvSpPr>
            <a:spLocks noGrp="1"/>
          </p:cNvSpPr>
          <p:nvPr>
            <p:ph idx="1"/>
          </p:nvPr>
        </p:nvSpPr>
        <p:spPr>
          <a:xfrm>
            <a:off x="838200" y="551329"/>
            <a:ext cx="10515600" cy="5625634"/>
          </a:xfrm>
          <a:blipFill>
            <a:blip r:embed="rId2"/>
            <a:tile tx="0" ty="0" sx="100000" sy="100000" flip="none" algn="tl"/>
          </a:blipFill>
        </p:spPr>
        <p:txBody>
          <a:bodyPr/>
          <a:lstStyle/>
          <a:p>
            <a:r>
              <a:rPr lang="en-US" sz="1800" dirty="0"/>
              <a:t>Switching Mode</a:t>
            </a:r>
          </a:p>
          <a:p>
            <a:pPr marL="0" indent="0">
              <a:buNone/>
            </a:pPr>
            <a:r>
              <a:rPr lang="en-US" sz="1800" dirty="0"/>
              <a:t>1.	Listening mode</a:t>
            </a:r>
          </a:p>
          <a:p>
            <a:pPr marL="0" indent="0">
              <a:buNone/>
            </a:pPr>
            <a:r>
              <a:rPr lang="en-US" sz="1800" dirty="0"/>
              <a:t>2.	Learning Mode</a:t>
            </a:r>
          </a:p>
          <a:p>
            <a:pPr marL="0" indent="0">
              <a:buNone/>
            </a:pPr>
            <a:r>
              <a:rPr lang="en-US" sz="1800" dirty="0"/>
              <a:t>3.	Forwarding Mode</a:t>
            </a:r>
          </a:p>
          <a:p>
            <a:r>
              <a:rPr lang="en-US" sz="1800" dirty="0"/>
              <a:t>What is an Ethernet Hardware Address? The Ethernet hardware address (HW Address) is </a:t>
            </a:r>
            <a:r>
              <a:rPr lang="en-US" sz="1800" b="1" dirty="0"/>
              <a:t>your Ethernet card's unique identity</a:t>
            </a:r>
            <a:r>
              <a:rPr lang="en-US" sz="1800" dirty="0"/>
              <a:t>. It is a 6-byte hexadecimal number represented by 12 digits (12 digits in hex = 48 bits = 6 bytes). Each digit must be a number between 0 and 9 or a letter between A and F ( Example: 0040051c0e9f ).</a:t>
            </a:r>
          </a:p>
          <a:p>
            <a:r>
              <a:rPr lang="en-US" dirty="0"/>
              <a:t>Collision and Broadcast Domains </a:t>
            </a:r>
          </a:p>
          <a:p>
            <a:r>
              <a:rPr lang="en-US" sz="1800" dirty="0"/>
              <a:t>VLAN Design and Implementation</a:t>
            </a:r>
          </a:p>
          <a:p>
            <a:endParaRPr lang="en-US" sz="1800" dirty="0"/>
          </a:p>
          <a:p>
            <a:endParaRPr lang="en-US" sz="1800" dirty="0"/>
          </a:p>
          <a:p>
            <a:endParaRPr lang="en-US" dirty="0"/>
          </a:p>
        </p:txBody>
      </p:sp>
    </p:spTree>
    <p:extLst>
      <p:ext uri="{BB962C8B-B14F-4D97-AF65-F5344CB8AC3E}">
        <p14:creationId xmlns:p14="http://schemas.microsoft.com/office/powerpoint/2010/main" val="918804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41AE-47EE-4A50-920F-95D09F930D2F}"/>
              </a:ext>
            </a:extLst>
          </p:cNvPr>
          <p:cNvSpPr>
            <a:spLocks noGrp="1"/>
          </p:cNvSpPr>
          <p:nvPr>
            <p:ph type="title"/>
          </p:nvPr>
        </p:nvSpPr>
        <p:spPr>
          <a:blipFill>
            <a:blip r:embed="rId2"/>
            <a:tile tx="0" ty="0" sx="100000" sy="100000" flip="none" algn="tl"/>
          </a:blipFill>
        </p:spPr>
        <p:txBody>
          <a:bodyPr/>
          <a:lstStyle/>
          <a:p>
            <a:r>
              <a:rPr lang="en-US" b="1" dirty="0">
                <a:solidFill>
                  <a:srgbClr val="7030A0"/>
                </a:solidFill>
              </a:rPr>
              <a:t>Module 04: Switch Configuration Basic</a:t>
            </a:r>
            <a:endParaRPr lang="en-US" dirty="0"/>
          </a:p>
        </p:txBody>
      </p:sp>
      <p:sp>
        <p:nvSpPr>
          <p:cNvPr id="3" name="Content Placeholder 2">
            <a:extLst>
              <a:ext uri="{FF2B5EF4-FFF2-40B4-BE49-F238E27FC236}">
                <a16:creationId xmlns:a16="http://schemas.microsoft.com/office/drawing/2014/main" id="{1F973B5A-7BAC-4A3B-9390-FA3676D79741}"/>
              </a:ext>
            </a:extLst>
          </p:cNvPr>
          <p:cNvSpPr>
            <a:spLocks noGrp="1"/>
          </p:cNvSpPr>
          <p:nvPr>
            <p:ph idx="1"/>
          </p:nvPr>
        </p:nvSpPr>
        <p:spPr>
          <a:xfrm>
            <a:off x="838200" y="1825625"/>
            <a:ext cx="10515600" cy="5166846"/>
          </a:xfrm>
          <a:blipFill>
            <a:blip r:embed="rId3"/>
            <a:tile tx="0" ty="0" sx="100000" sy="100000" flip="none" algn="tl"/>
          </a:blipFill>
        </p:spPr>
        <p:txBody>
          <a:bodyPr>
            <a:normAutofit/>
          </a:bodyPr>
          <a:lstStyle/>
          <a:p>
            <a:r>
              <a:rPr lang="en-US" sz="1700" b="1" dirty="0">
                <a:solidFill>
                  <a:srgbClr val="FF0000"/>
                </a:solidFill>
              </a:rPr>
              <a:t>Switch to switch= trunk mode (if you passed multi </a:t>
            </a:r>
            <a:r>
              <a:rPr lang="en-US" sz="1700" b="1" dirty="0" err="1">
                <a:solidFill>
                  <a:srgbClr val="FF0000"/>
                </a:solidFill>
              </a:rPr>
              <a:t>vlan</a:t>
            </a:r>
            <a:r>
              <a:rPr lang="en-US" sz="1700" b="1" dirty="0">
                <a:solidFill>
                  <a:srgbClr val="FF0000"/>
                </a:solidFill>
              </a:rPr>
              <a:t>) like </a:t>
            </a:r>
            <a:r>
              <a:rPr lang="en-US" sz="1700" b="1" dirty="0" err="1">
                <a:solidFill>
                  <a:srgbClr val="FF0000"/>
                </a:solidFill>
              </a:rPr>
              <a:t>vlan</a:t>
            </a:r>
            <a:r>
              <a:rPr lang="en-US" sz="1700" b="1" dirty="0">
                <a:solidFill>
                  <a:srgbClr val="FF0000"/>
                </a:solidFill>
              </a:rPr>
              <a:t> 5, </a:t>
            </a:r>
            <a:r>
              <a:rPr lang="en-US" sz="1700" b="1" dirty="0" err="1">
                <a:solidFill>
                  <a:srgbClr val="FF0000"/>
                </a:solidFill>
              </a:rPr>
              <a:t>vlan</a:t>
            </a:r>
            <a:r>
              <a:rPr lang="en-US" sz="1700" b="1" dirty="0">
                <a:solidFill>
                  <a:srgbClr val="FF0000"/>
                </a:solidFill>
              </a:rPr>
              <a:t> 10</a:t>
            </a:r>
          </a:p>
          <a:p>
            <a:r>
              <a:rPr lang="en-US" sz="1700" b="1" dirty="0">
                <a:solidFill>
                  <a:srgbClr val="FF0000"/>
                </a:solidFill>
              </a:rPr>
              <a:t>Switch to Router=Trunk Mode (if you used sub-interface for multi </a:t>
            </a:r>
            <a:r>
              <a:rPr lang="en-US" sz="1700" b="1" dirty="0" err="1">
                <a:solidFill>
                  <a:srgbClr val="FF0000"/>
                </a:solidFill>
              </a:rPr>
              <a:t>vlan</a:t>
            </a:r>
            <a:r>
              <a:rPr lang="en-US" sz="1700" b="1" dirty="0">
                <a:solidFill>
                  <a:srgbClr val="FF0000"/>
                </a:solidFill>
              </a:rPr>
              <a:t> passed)</a:t>
            </a:r>
          </a:p>
          <a:p>
            <a:r>
              <a:rPr lang="en-US" sz="1700" b="1" dirty="0">
                <a:solidFill>
                  <a:srgbClr val="FF0000"/>
                </a:solidFill>
              </a:rPr>
              <a:t>Switch to PC= Access mode</a:t>
            </a:r>
          </a:p>
          <a:p>
            <a:pPr marL="0" indent="0">
              <a:buNone/>
            </a:pPr>
            <a:r>
              <a:rPr lang="en-US" sz="1700" dirty="0"/>
              <a:t>____________________</a:t>
            </a:r>
          </a:p>
          <a:p>
            <a:r>
              <a:rPr lang="en-US" sz="1700" dirty="0">
                <a:solidFill>
                  <a:srgbClr val="002060"/>
                </a:solidFill>
              </a:rPr>
              <a:t> switch &gt;enable</a:t>
            </a:r>
          </a:p>
          <a:p>
            <a:r>
              <a:rPr lang="en-US" sz="1700" dirty="0">
                <a:solidFill>
                  <a:srgbClr val="002060"/>
                </a:solidFill>
              </a:rPr>
              <a:t>switch # conf t</a:t>
            </a:r>
          </a:p>
          <a:p>
            <a:r>
              <a:rPr lang="en-US" sz="1700" dirty="0">
                <a:solidFill>
                  <a:srgbClr val="002060"/>
                </a:solidFill>
              </a:rPr>
              <a:t>Switch(conf t)# </a:t>
            </a:r>
            <a:r>
              <a:rPr lang="en-US" sz="1700" dirty="0" err="1">
                <a:solidFill>
                  <a:srgbClr val="002060"/>
                </a:solidFill>
              </a:rPr>
              <a:t>vlan</a:t>
            </a:r>
            <a:r>
              <a:rPr lang="en-US" sz="1700" dirty="0">
                <a:solidFill>
                  <a:srgbClr val="002060"/>
                </a:solidFill>
              </a:rPr>
              <a:t> 5</a:t>
            </a:r>
          </a:p>
          <a:p>
            <a:r>
              <a:rPr lang="en-US" sz="1700" dirty="0">
                <a:solidFill>
                  <a:srgbClr val="002060"/>
                </a:solidFill>
              </a:rPr>
              <a:t>Switch(conf –</a:t>
            </a:r>
            <a:r>
              <a:rPr lang="en-US" sz="1700" dirty="0" err="1">
                <a:solidFill>
                  <a:srgbClr val="002060"/>
                </a:solidFill>
              </a:rPr>
              <a:t>vlan</a:t>
            </a:r>
            <a:r>
              <a:rPr lang="en-US" sz="1700" dirty="0">
                <a:solidFill>
                  <a:srgbClr val="002060"/>
                </a:solidFill>
              </a:rPr>
              <a:t>)# name IT</a:t>
            </a:r>
          </a:p>
          <a:p>
            <a:r>
              <a:rPr lang="en-US" sz="1700" b="1" dirty="0">
                <a:solidFill>
                  <a:srgbClr val="7030A0"/>
                </a:solidFill>
              </a:rPr>
              <a:t>Switch(conf t)# interface </a:t>
            </a:r>
            <a:r>
              <a:rPr lang="en-US" sz="1700" b="1" dirty="0" err="1">
                <a:solidFill>
                  <a:srgbClr val="7030A0"/>
                </a:solidFill>
              </a:rPr>
              <a:t>fastethernet</a:t>
            </a:r>
            <a:r>
              <a:rPr lang="en-US" sz="1700" b="1" dirty="0">
                <a:solidFill>
                  <a:srgbClr val="7030A0"/>
                </a:solidFill>
              </a:rPr>
              <a:t> 0/2</a:t>
            </a:r>
          </a:p>
          <a:p>
            <a:r>
              <a:rPr lang="en-US" sz="1700" b="1" dirty="0">
                <a:solidFill>
                  <a:srgbClr val="7030A0"/>
                </a:solidFill>
              </a:rPr>
              <a:t>Switch(conf t)#switch-port mode access</a:t>
            </a:r>
          </a:p>
          <a:p>
            <a:r>
              <a:rPr lang="en-US" sz="1700" b="1" dirty="0">
                <a:solidFill>
                  <a:srgbClr val="7030A0"/>
                </a:solidFill>
              </a:rPr>
              <a:t>Switch(conf t)#switch-port access </a:t>
            </a:r>
            <a:r>
              <a:rPr lang="en-US" sz="1700" b="1" dirty="0" err="1">
                <a:solidFill>
                  <a:srgbClr val="7030A0"/>
                </a:solidFill>
              </a:rPr>
              <a:t>vlan</a:t>
            </a:r>
            <a:r>
              <a:rPr lang="en-US" sz="1700" b="1" dirty="0">
                <a:solidFill>
                  <a:srgbClr val="7030A0"/>
                </a:solidFill>
              </a:rPr>
              <a:t> 5</a:t>
            </a:r>
          </a:p>
          <a:p>
            <a:r>
              <a:rPr lang="en-US" sz="1700" b="1" dirty="0">
                <a:solidFill>
                  <a:srgbClr val="FF0000"/>
                </a:solidFill>
              </a:rPr>
              <a:t>Switch(conf t)# interface </a:t>
            </a:r>
            <a:r>
              <a:rPr lang="en-US" sz="1700" b="1" dirty="0" err="1">
                <a:solidFill>
                  <a:srgbClr val="FF0000"/>
                </a:solidFill>
              </a:rPr>
              <a:t>fastethernet</a:t>
            </a:r>
            <a:r>
              <a:rPr lang="en-US" sz="1700" b="1" dirty="0">
                <a:solidFill>
                  <a:srgbClr val="FF0000"/>
                </a:solidFill>
              </a:rPr>
              <a:t> 0/1</a:t>
            </a:r>
          </a:p>
          <a:p>
            <a:r>
              <a:rPr lang="en-US" sz="1700" b="1" dirty="0">
                <a:solidFill>
                  <a:srgbClr val="FF0000"/>
                </a:solidFill>
              </a:rPr>
              <a:t>Switch(conf t)#switch-port mode trunk</a:t>
            </a:r>
          </a:p>
          <a:p>
            <a:r>
              <a:rPr lang="en-US" sz="1700" b="1" dirty="0">
                <a:solidFill>
                  <a:srgbClr val="FF0000"/>
                </a:solidFill>
              </a:rPr>
              <a:t>Switch(conf t)#switch-port trunk allowed </a:t>
            </a:r>
            <a:r>
              <a:rPr lang="en-US" sz="1700" b="1" dirty="0" err="1">
                <a:solidFill>
                  <a:srgbClr val="FF0000"/>
                </a:solidFill>
              </a:rPr>
              <a:t>vlan</a:t>
            </a:r>
            <a:r>
              <a:rPr lang="en-US" sz="1700" b="1" dirty="0">
                <a:solidFill>
                  <a:srgbClr val="FF0000"/>
                </a:solidFill>
              </a:rPr>
              <a:t> 5</a:t>
            </a:r>
          </a:p>
          <a:p>
            <a:endParaRPr lang="en-US" dirty="0"/>
          </a:p>
          <a:p>
            <a:endParaRPr lang="en-US" dirty="0"/>
          </a:p>
          <a:p>
            <a:endParaRPr lang="en-US" dirty="0"/>
          </a:p>
        </p:txBody>
      </p:sp>
    </p:spTree>
    <p:extLst>
      <p:ext uri="{BB962C8B-B14F-4D97-AF65-F5344CB8AC3E}">
        <p14:creationId xmlns:p14="http://schemas.microsoft.com/office/powerpoint/2010/main" val="3082072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0478918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lstStyle/>
          <a:p>
            <a:endParaRPr lang="en-US" dirty="0"/>
          </a:p>
        </p:txBody>
      </p:sp>
      <p:sp>
        <p:nvSpPr>
          <p:cNvPr id="5" name="Rectangle 4"/>
          <p:cNvSpPr/>
          <p:nvPr/>
        </p:nvSpPr>
        <p:spPr>
          <a:xfrm>
            <a:off x="1122216" y="2064324"/>
            <a:ext cx="1607127" cy="63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 Admin</a:t>
            </a:r>
          </a:p>
        </p:txBody>
      </p:sp>
      <p:sp>
        <p:nvSpPr>
          <p:cNvPr id="6" name="Rectangle 5"/>
          <p:cNvSpPr/>
          <p:nvPr/>
        </p:nvSpPr>
        <p:spPr>
          <a:xfrm>
            <a:off x="3321626" y="2064325"/>
            <a:ext cx="1607127" cy="63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Administrator</a:t>
            </a:r>
          </a:p>
        </p:txBody>
      </p:sp>
      <p:sp>
        <p:nvSpPr>
          <p:cNvPr id="7" name="Rectangle 6"/>
          <p:cNvSpPr/>
          <p:nvPr/>
        </p:nvSpPr>
        <p:spPr>
          <a:xfrm>
            <a:off x="5292436" y="2064325"/>
            <a:ext cx="1607127" cy="63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Administrator</a:t>
            </a:r>
          </a:p>
        </p:txBody>
      </p:sp>
      <p:sp>
        <p:nvSpPr>
          <p:cNvPr id="8" name="Rectangle 7"/>
          <p:cNvSpPr/>
          <p:nvPr/>
        </p:nvSpPr>
        <p:spPr>
          <a:xfrm>
            <a:off x="8735289" y="2064325"/>
            <a:ext cx="1607127" cy="63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Certified Ethical Hacker (CEH)</a:t>
            </a:r>
          </a:p>
        </p:txBody>
      </p:sp>
      <p:sp>
        <p:nvSpPr>
          <p:cNvPr id="9" name="Rectangle 8"/>
          <p:cNvSpPr/>
          <p:nvPr/>
        </p:nvSpPr>
        <p:spPr>
          <a:xfrm>
            <a:off x="1122216" y="4771809"/>
            <a:ext cx="1607127" cy="63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Bank</a:t>
            </a:r>
          </a:p>
        </p:txBody>
      </p:sp>
      <p:sp>
        <p:nvSpPr>
          <p:cNvPr id="10" name="Rectangle 9"/>
          <p:cNvSpPr/>
          <p:nvPr/>
        </p:nvSpPr>
        <p:spPr>
          <a:xfrm>
            <a:off x="3543298" y="4771809"/>
            <a:ext cx="1607127" cy="63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Multinational Company</a:t>
            </a:r>
          </a:p>
        </p:txBody>
      </p:sp>
      <p:sp>
        <p:nvSpPr>
          <p:cNvPr id="11" name="Rectangle 10"/>
          <p:cNvSpPr/>
          <p:nvPr/>
        </p:nvSpPr>
        <p:spPr>
          <a:xfrm>
            <a:off x="5569523" y="4771809"/>
            <a:ext cx="1607127" cy="63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ISP</a:t>
            </a:r>
          </a:p>
        </p:txBody>
      </p:sp>
      <p:sp>
        <p:nvSpPr>
          <p:cNvPr id="12" name="Rectangle 11"/>
          <p:cNvSpPr/>
          <p:nvPr/>
        </p:nvSpPr>
        <p:spPr>
          <a:xfrm>
            <a:off x="7658097" y="4771809"/>
            <a:ext cx="1607127" cy="63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Telco</a:t>
            </a:r>
          </a:p>
        </p:txBody>
      </p:sp>
      <p:sp>
        <p:nvSpPr>
          <p:cNvPr id="13" name="Rectangle 12"/>
          <p:cNvSpPr/>
          <p:nvPr/>
        </p:nvSpPr>
        <p:spPr>
          <a:xfrm>
            <a:off x="4582387" y="3489180"/>
            <a:ext cx="1607127" cy="637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CCNA Training </a:t>
            </a:r>
          </a:p>
        </p:txBody>
      </p:sp>
      <p:cxnSp>
        <p:nvCxnSpPr>
          <p:cNvPr id="15" name="Straight Arrow Connector 14"/>
          <p:cNvCxnSpPr/>
          <p:nvPr/>
        </p:nvCxnSpPr>
        <p:spPr>
          <a:xfrm flipH="1" flipV="1">
            <a:off x="2729343" y="2701634"/>
            <a:ext cx="1853044" cy="1106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582387" y="2701634"/>
            <a:ext cx="568038" cy="78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5694218" y="2701634"/>
            <a:ext cx="13855" cy="78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189514" y="2549236"/>
            <a:ext cx="2499015" cy="939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729343" y="3962400"/>
            <a:ext cx="1853044" cy="809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724400" y="4126490"/>
            <a:ext cx="13855" cy="64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50425" y="4126490"/>
            <a:ext cx="543793" cy="64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189514" y="4126490"/>
            <a:ext cx="1468583" cy="645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645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7E74D-00C4-4F8C-B388-0D0FA4271544}"/>
              </a:ext>
            </a:extLst>
          </p:cNvPr>
          <p:cNvSpPr>
            <a:spLocks noGrp="1"/>
          </p:cNvSpPr>
          <p:nvPr>
            <p:ph idx="1"/>
          </p:nvPr>
        </p:nvSpPr>
        <p:spPr>
          <a:xfrm>
            <a:off x="838200" y="645459"/>
            <a:ext cx="10515600" cy="5531504"/>
          </a:xfrm>
        </p:spPr>
        <p:txBody>
          <a:bodyPr>
            <a:normAutofit/>
          </a:bodyPr>
          <a:lstStyle/>
          <a:p>
            <a:r>
              <a:rPr lang="en-US" sz="1800" dirty="0">
                <a:highlight>
                  <a:srgbClr val="00FF00"/>
                </a:highlight>
              </a:rPr>
              <a:t>Switch(config)#interface </a:t>
            </a:r>
            <a:r>
              <a:rPr lang="en-US" sz="1800" dirty="0" err="1">
                <a:highlight>
                  <a:srgbClr val="00FF00"/>
                </a:highlight>
              </a:rPr>
              <a:t>fastEthernet</a:t>
            </a:r>
            <a:r>
              <a:rPr lang="en-US" sz="1800" dirty="0">
                <a:highlight>
                  <a:srgbClr val="00FF00"/>
                </a:highlight>
              </a:rPr>
              <a:t> 0/1</a:t>
            </a:r>
          </a:p>
          <a:p>
            <a:r>
              <a:rPr lang="en-US" sz="1800" dirty="0">
                <a:highlight>
                  <a:srgbClr val="00FF00"/>
                </a:highlight>
              </a:rPr>
              <a:t>Switch(config-if)#duplex ?</a:t>
            </a:r>
          </a:p>
          <a:p>
            <a:pPr marL="0" indent="0">
              <a:buNone/>
            </a:pPr>
            <a:r>
              <a:rPr lang="en-US" sz="1800" dirty="0">
                <a:highlight>
                  <a:srgbClr val="00FF00"/>
                </a:highlight>
              </a:rPr>
              <a:t> 			 auto  Enable AUTO duplex configuration</a:t>
            </a:r>
          </a:p>
          <a:p>
            <a:pPr marL="0" indent="0">
              <a:buNone/>
            </a:pPr>
            <a:r>
              <a:rPr lang="en-US" sz="1800" dirty="0">
                <a:highlight>
                  <a:srgbClr val="00FF00"/>
                </a:highlight>
              </a:rPr>
              <a:t>			 full  Force full duplex operation</a:t>
            </a:r>
          </a:p>
          <a:p>
            <a:pPr marL="0" indent="0">
              <a:buNone/>
            </a:pPr>
            <a:r>
              <a:rPr lang="en-US" sz="1800" dirty="0">
                <a:highlight>
                  <a:srgbClr val="00FF00"/>
                </a:highlight>
              </a:rPr>
              <a:t>			 half  Force half-duplex operation</a:t>
            </a:r>
          </a:p>
          <a:p>
            <a:pPr marL="0" indent="0">
              <a:buNone/>
            </a:pPr>
            <a:r>
              <a:rPr lang="en-US" sz="1800" dirty="0">
                <a:highlight>
                  <a:srgbClr val="FFFF00"/>
                </a:highlight>
              </a:rPr>
              <a:t>Switch(config-if)#speed ?</a:t>
            </a:r>
          </a:p>
          <a:p>
            <a:pPr marL="0" indent="0">
              <a:buNone/>
            </a:pPr>
            <a:r>
              <a:rPr lang="en-US" sz="1800" dirty="0">
                <a:highlight>
                  <a:srgbClr val="FFFF00"/>
                </a:highlight>
              </a:rPr>
              <a:t>  		10    Force 10 Mbps operation</a:t>
            </a:r>
          </a:p>
          <a:p>
            <a:pPr marL="0" indent="0">
              <a:buNone/>
            </a:pPr>
            <a:r>
              <a:rPr lang="en-US" sz="1800" dirty="0">
                <a:highlight>
                  <a:srgbClr val="FFFF00"/>
                </a:highlight>
              </a:rPr>
              <a:t>  		100   Force 100 Mbps operation</a:t>
            </a:r>
          </a:p>
          <a:p>
            <a:pPr marL="0" indent="0">
              <a:buNone/>
            </a:pPr>
            <a:r>
              <a:rPr lang="en-US" sz="1800" dirty="0">
                <a:highlight>
                  <a:srgbClr val="FFFF00"/>
                </a:highlight>
              </a:rPr>
              <a:t>  		auto  Enable AUTO speed configuration</a:t>
            </a:r>
          </a:p>
        </p:txBody>
      </p:sp>
    </p:spTree>
    <p:extLst>
      <p:ext uri="{BB962C8B-B14F-4D97-AF65-F5344CB8AC3E}">
        <p14:creationId xmlns:p14="http://schemas.microsoft.com/office/powerpoint/2010/main" val="150812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A104-D881-4064-814E-E92501FA48AB}"/>
              </a:ext>
            </a:extLst>
          </p:cNvPr>
          <p:cNvSpPr>
            <a:spLocks noGrp="1"/>
          </p:cNvSpPr>
          <p:nvPr>
            <p:ph idx="1"/>
          </p:nvPr>
        </p:nvSpPr>
        <p:spPr>
          <a:xfrm>
            <a:off x="421341" y="1798731"/>
            <a:ext cx="10515600" cy="4351338"/>
          </a:xfrm>
          <a:blipFill>
            <a:blip r:embed="rId2"/>
            <a:tile tx="0" ty="0" sx="100000" sy="100000" flip="none" algn="tl"/>
          </a:blipFill>
        </p:spPr>
        <p:txBody>
          <a:bodyPr/>
          <a:lstStyle/>
          <a:p>
            <a:endParaRPr lang="en-US" dirty="0"/>
          </a:p>
          <a:p>
            <a:endParaRPr lang="en-US" dirty="0"/>
          </a:p>
          <a:p>
            <a:pPr algn="ctr"/>
            <a:r>
              <a:rPr lang="en-US" sz="3200" b="1" dirty="0"/>
              <a:t>Module 05: IPv4 Addressing</a:t>
            </a:r>
          </a:p>
        </p:txBody>
      </p:sp>
    </p:spTree>
    <p:extLst>
      <p:ext uri="{BB962C8B-B14F-4D97-AF65-F5344CB8AC3E}">
        <p14:creationId xmlns:p14="http://schemas.microsoft.com/office/powerpoint/2010/main" val="345200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65974-A166-4789-A96D-A3E6BD2282D7}"/>
              </a:ext>
            </a:extLst>
          </p:cNvPr>
          <p:cNvSpPr>
            <a:spLocks noGrp="1"/>
          </p:cNvSpPr>
          <p:nvPr>
            <p:ph type="title"/>
          </p:nvPr>
        </p:nvSpPr>
        <p:spPr>
          <a:xfrm>
            <a:off x="686834" y="1153572"/>
            <a:ext cx="3200400" cy="4461163"/>
          </a:xfrm>
        </p:spPr>
        <p:txBody>
          <a:bodyPr>
            <a:normAutofit/>
          </a:bodyPr>
          <a:lstStyle/>
          <a:p>
            <a:r>
              <a:rPr lang="en-US">
                <a:solidFill>
                  <a:srgbClr val="FFFFFF"/>
                </a:solidFill>
              </a:rPr>
              <a:t>IP Address Classification</a:t>
            </a:r>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71C6C69-77D1-4A15-907F-E9A8F6E23AD4}"/>
              </a:ext>
            </a:extLst>
          </p:cNvPr>
          <p:cNvSpPr>
            <a:spLocks noGrp="1"/>
          </p:cNvSpPr>
          <p:nvPr>
            <p:ph idx="1"/>
          </p:nvPr>
        </p:nvSpPr>
        <p:spPr>
          <a:xfrm>
            <a:off x="4447308" y="591344"/>
            <a:ext cx="6906491" cy="5585619"/>
          </a:xfrm>
        </p:spPr>
        <p:txBody>
          <a:bodyPr anchor="ctr">
            <a:normAutofit/>
          </a:bodyPr>
          <a:lstStyle/>
          <a:p>
            <a:r>
              <a:rPr lang="en-US" sz="1800" b="1" dirty="0"/>
              <a:t>Class A Address (1-127)</a:t>
            </a:r>
          </a:p>
          <a:p>
            <a:pPr marL="0" indent="0">
              <a:buNone/>
            </a:pPr>
            <a:r>
              <a:rPr lang="en-US" sz="1800" dirty="0"/>
              <a:t>The first bit of the first octet is always set to 0 (zero). Thus, the first octet ranges from 1 – 127.</a:t>
            </a:r>
          </a:p>
          <a:p>
            <a:pPr marL="0" indent="0">
              <a:buNone/>
            </a:pPr>
            <a:r>
              <a:rPr lang="en-US" sz="1800" dirty="0"/>
              <a:t>Class A addresses only include IP starting from 1.x.x.x to 126.x.x.x only. The IP range 127.x.x.x is reserved for loopback IP addresses.</a:t>
            </a:r>
          </a:p>
          <a:p>
            <a:pPr marL="0" indent="0">
              <a:buNone/>
            </a:pPr>
            <a:r>
              <a:rPr lang="en-US" sz="1800" b="1" dirty="0"/>
              <a:t>Class B Address (128-191)</a:t>
            </a:r>
          </a:p>
          <a:p>
            <a:pPr marL="0" indent="0">
              <a:buNone/>
            </a:pPr>
            <a:r>
              <a:rPr lang="en-US" sz="1800" dirty="0"/>
              <a:t>Class B IP Addresses range from 128.0.x.x to 191.255.x.x.</a:t>
            </a:r>
          </a:p>
          <a:p>
            <a:pPr marL="0" indent="0">
              <a:buNone/>
            </a:pPr>
            <a:r>
              <a:rPr lang="en-US" sz="1800" b="1" dirty="0"/>
              <a:t>Class C Address (192-223)</a:t>
            </a:r>
          </a:p>
          <a:p>
            <a:pPr marL="0" indent="0">
              <a:buNone/>
            </a:pPr>
            <a:r>
              <a:rPr lang="en-US" sz="1800" dirty="0"/>
              <a:t>Class C IP addresses range from 192.0.0.x to 223.255.255.x. The default subnet mask for Class C is 255.255.255.x.</a:t>
            </a:r>
          </a:p>
          <a:p>
            <a:pPr marL="0" indent="0">
              <a:buNone/>
            </a:pPr>
            <a:r>
              <a:rPr lang="en-US" sz="1800" b="1" dirty="0"/>
              <a:t>Class D Address (224-239)</a:t>
            </a:r>
          </a:p>
          <a:p>
            <a:pPr marL="0" indent="0">
              <a:buNone/>
            </a:pPr>
            <a:r>
              <a:rPr lang="en-US" sz="1800" dirty="0"/>
              <a:t>Class D has IP address range from 224.0.0.0 to 239.255.255.255</a:t>
            </a:r>
            <a:endParaRPr lang="en-US" sz="1800" b="1" dirty="0"/>
          </a:p>
          <a:p>
            <a:pPr marL="0" indent="0">
              <a:buNone/>
            </a:pPr>
            <a:r>
              <a:rPr lang="en-US" sz="1800" b="1" dirty="0"/>
              <a:t>Class E Address (240-255)</a:t>
            </a:r>
          </a:p>
          <a:p>
            <a:pPr marL="0" indent="0">
              <a:buNone/>
            </a:pPr>
            <a:r>
              <a:rPr lang="en-US" sz="1800" dirty="0"/>
              <a:t>This IP Class is reserved for experimental purposes only for R&amp;D or Study. IP addresses in this class ranges from 240.0.0.0 to 255.255.255.254</a:t>
            </a:r>
            <a:endParaRPr lang="en-US" sz="1800" b="1" dirty="0"/>
          </a:p>
          <a:p>
            <a:pPr marL="0" indent="0">
              <a:buNone/>
            </a:pPr>
            <a:endParaRPr lang="en-US" sz="1800" dirty="0"/>
          </a:p>
        </p:txBody>
      </p:sp>
    </p:spTree>
    <p:extLst>
      <p:ext uri="{BB962C8B-B14F-4D97-AF65-F5344CB8AC3E}">
        <p14:creationId xmlns:p14="http://schemas.microsoft.com/office/powerpoint/2010/main" val="3249974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FC3B83-73E5-4CE6-85ED-DE1B8D12AE37}"/>
              </a:ext>
            </a:extLst>
          </p:cNvPr>
          <p:cNvSpPr>
            <a:spLocks noGrp="1"/>
          </p:cNvSpPr>
          <p:nvPr>
            <p:ph type="title"/>
          </p:nvPr>
        </p:nvSpPr>
        <p:spPr>
          <a:xfrm>
            <a:off x="3045213" y="731520"/>
            <a:ext cx="6089904" cy="1426464"/>
          </a:xfrm>
        </p:spPr>
        <p:txBody>
          <a:bodyPr>
            <a:normAutofit/>
          </a:bodyPr>
          <a:lstStyle/>
          <a:p>
            <a:pPr algn="ctr"/>
            <a:r>
              <a:rPr lang="en-US">
                <a:solidFill>
                  <a:srgbClr val="FFFFFF"/>
                </a:solidFill>
              </a:rPr>
              <a:t>IP Address Types</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9FF47F06-5F33-47A8-8EEE-22F6D3269AC9}"/>
              </a:ext>
            </a:extLst>
          </p:cNvPr>
          <p:cNvGraphicFramePr>
            <a:graphicFrameLocks noGrp="1"/>
          </p:cNvGraphicFramePr>
          <p:nvPr>
            <p:ph idx="1"/>
            <p:extLst>
              <p:ext uri="{D42A27DB-BD31-4B8C-83A1-F6EECF244321}">
                <p14:modId xmlns:p14="http://schemas.microsoft.com/office/powerpoint/2010/main" val="749270171"/>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2974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4">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71" name="Rectangle 70">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BAF5FF-E0E9-4A5A-9FC3-9A701A91CA8F}"/>
              </a:ext>
            </a:extLst>
          </p:cNvPr>
          <p:cNvSpPr>
            <a:spLocks noGrp="1"/>
          </p:cNvSpPr>
          <p:nvPr>
            <p:ph type="title"/>
          </p:nvPr>
        </p:nvSpPr>
        <p:spPr>
          <a:xfrm>
            <a:off x="888631" y="2358391"/>
            <a:ext cx="3498979" cy="2453676"/>
          </a:xfrm>
        </p:spPr>
        <p:txBody>
          <a:bodyPr>
            <a:normAutofit/>
          </a:bodyPr>
          <a:lstStyle/>
          <a:p>
            <a:pPr algn="ctr"/>
            <a:r>
              <a:rPr lang="en-US" sz="3600">
                <a:solidFill>
                  <a:srgbClr val="FFFFFE"/>
                </a:solidFill>
              </a:rPr>
              <a:t>Private IP Series</a:t>
            </a:r>
          </a:p>
        </p:txBody>
      </p:sp>
      <p:sp>
        <p:nvSpPr>
          <p:cNvPr id="3" name="Content Placeholder 2">
            <a:extLst>
              <a:ext uri="{FF2B5EF4-FFF2-40B4-BE49-F238E27FC236}">
                <a16:creationId xmlns:a16="http://schemas.microsoft.com/office/drawing/2014/main" id="{567A34F2-0D71-4AAB-8D78-009CEE06941A}"/>
              </a:ext>
            </a:extLst>
          </p:cNvPr>
          <p:cNvSpPr>
            <a:spLocks noGrp="1"/>
          </p:cNvSpPr>
          <p:nvPr>
            <p:ph idx="1"/>
          </p:nvPr>
        </p:nvSpPr>
        <p:spPr>
          <a:xfrm>
            <a:off x="5118447" y="797594"/>
            <a:ext cx="6281873" cy="2393369"/>
          </a:xfrm>
        </p:spPr>
        <p:txBody>
          <a:bodyPr anchor="ctr">
            <a:normAutofit/>
          </a:bodyPr>
          <a:lstStyle/>
          <a:p>
            <a:pPr>
              <a:buFont typeface="Arial" panose="020B0604020202020204" pitchFamily="34" charset="0"/>
              <a:buChar char="•"/>
            </a:pPr>
            <a:r>
              <a:rPr lang="en-US" sz="1800" dirty="0"/>
              <a:t>10.0. 0.0/8 </a:t>
            </a:r>
            <a:r>
              <a:rPr lang="en-US" sz="1800" b="1" dirty="0"/>
              <a:t>IP addresses</a:t>
            </a:r>
            <a:r>
              <a:rPr lang="en-US" sz="1800" dirty="0"/>
              <a:t>: 10.0. 0.0 – 10.255. 255.255.</a:t>
            </a:r>
          </a:p>
          <a:p>
            <a:pPr>
              <a:buFont typeface="Arial" panose="020B0604020202020204" pitchFamily="34" charset="0"/>
              <a:buChar char="•"/>
            </a:pPr>
            <a:r>
              <a:rPr lang="en-US" sz="1800" dirty="0"/>
              <a:t>172.16. 0.0/12 </a:t>
            </a:r>
            <a:r>
              <a:rPr lang="en-US" sz="1800" b="1" dirty="0"/>
              <a:t>IP addresses</a:t>
            </a:r>
            <a:r>
              <a:rPr lang="en-US" sz="1800" dirty="0"/>
              <a:t>: 172.16. 0.0 – 172.31. 255.255.</a:t>
            </a:r>
          </a:p>
          <a:p>
            <a:pPr>
              <a:buFont typeface="Arial" panose="020B0604020202020204" pitchFamily="34" charset="0"/>
              <a:buChar char="•"/>
            </a:pPr>
            <a:r>
              <a:rPr lang="en-US" sz="1800" dirty="0"/>
              <a:t>192.168. 0.0/16 </a:t>
            </a:r>
            <a:r>
              <a:rPr lang="en-US" sz="1800" b="1" dirty="0"/>
              <a:t>IP addresses</a:t>
            </a:r>
            <a:r>
              <a:rPr lang="en-US" sz="1800" dirty="0"/>
              <a:t>: 192.168. 0.0 – 192.168. 255.255.</a:t>
            </a:r>
          </a:p>
          <a:p>
            <a:pPr marL="0" indent="0">
              <a:buNone/>
            </a:pPr>
            <a:endParaRPr lang="en-US" sz="1800" dirty="0"/>
          </a:p>
        </p:txBody>
      </p:sp>
      <p:sp>
        <p:nvSpPr>
          <p:cNvPr id="75" name="Rectangle 74">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tter&#10;&#10;Description automatically generated">
            <a:extLst>
              <a:ext uri="{FF2B5EF4-FFF2-40B4-BE49-F238E27FC236}">
                <a16:creationId xmlns:a16="http://schemas.microsoft.com/office/drawing/2014/main" id="{81BF0526-D8B9-4C98-A0FD-E2D80FC06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675" y="4369836"/>
            <a:ext cx="5956764" cy="997757"/>
          </a:xfrm>
          <a:prstGeom prst="rect">
            <a:avLst/>
          </a:prstGeom>
          <a:ln w="9525">
            <a:noFill/>
          </a:ln>
        </p:spPr>
      </p:pic>
    </p:spTree>
    <p:extLst>
      <p:ext uri="{BB962C8B-B14F-4D97-AF65-F5344CB8AC3E}">
        <p14:creationId xmlns:p14="http://schemas.microsoft.com/office/powerpoint/2010/main" val="2965760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ECC5F-917F-6537-3C88-823797A76C77}"/>
              </a:ext>
            </a:extLst>
          </p:cNvPr>
          <p:cNvSpPr>
            <a:spLocks noGrp="1"/>
          </p:cNvSpPr>
          <p:nvPr>
            <p:ph type="title"/>
          </p:nvPr>
        </p:nvSpPr>
        <p:spPr/>
        <p:txBody>
          <a:bodyPr/>
          <a:lstStyle/>
          <a:p>
            <a:r>
              <a:rPr lang="en-US" dirty="0"/>
              <a:t>VLSM Design</a:t>
            </a:r>
          </a:p>
        </p:txBody>
      </p:sp>
      <p:sp>
        <p:nvSpPr>
          <p:cNvPr id="3" name="Content Placeholder 2">
            <a:extLst>
              <a:ext uri="{FF2B5EF4-FFF2-40B4-BE49-F238E27FC236}">
                <a16:creationId xmlns:a16="http://schemas.microsoft.com/office/drawing/2014/main" id="{101B039A-0ED4-C2AF-A0A7-AF9DBFE736B9}"/>
              </a:ext>
            </a:extLst>
          </p:cNvPr>
          <p:cNvSpPr>
            <a:spLocks noGrp="1"/>
          </p:cNvSpPr>
          <p:nvPr>
            <p:ph idx="1"/>
          </p:nvPr>
        </p:nvSpPr>
        <p:spPr>
          <a:xfrm>
            <a:off x="838200" y="1825625"/>
            <a:ext cx="4648200" cy="4351338"/>
          </a:xfrm>
        </p:spPr>
        <p:txBody>
          <a:bodyPr>
            <a:normAutofit lnSpcReduction="10000"/>
          </a:bodyPr>
          <a:lstStyle/>
          <a:p>
            <a:r>
              <a:rPr lang="en-US" dirty="0"/>
              <a:t>Variable Length Subnet mask</a:t>
            </a:r>
          </a:p>
          <a:p>
            <a:r>
              <a:rPr lang="en-US" dirty="0"/>
              <a:t>192.168.1.0/24</a:t>
            </a:r>
          </a:p>
          <a:p>
            <a:r>
              <a:rPr lang="en-US" dirty="0"/>
              <a:t>172.16.1.0/25</a:t>
            </a:r>
          </a:p>
          <a:p>
            <a:r>
              <a:rPr lang="en-US" dirty="0"/>
              <a:t>10.10.10.0/26</a:t>
            </a:r>
          </a:p>
          <a:p>
            <a:r>
              <a:rPr lang="en-US" dirty="0"/>
              <a:t>192.168.1.0/27</a:t>
            </a:r>
          </a:p>
          <a:p>
            <a:r>
              <a:rPr lang="en-US" dirty="0"/>
              <a:t>172.16.16.0/28</a:t>
            </a:r>
          </a:p>
          <a:p>
            <a:r>
              <a:rPr lang="en-US" dirty="0"/>
              <a:t>10.10.10.0/29</a:t>
            </a:r>
          </a:p>
          <a:p>
            <a:r>
              <a:rPr lang="en-US" dirty="0"/>
              <a:t>192.168.50.0/30</a:t>
            </a:r>
          </a:p>
          <a:p>
            <a:r>
              <a:rPr lang="en-US" dirty="0"/>
              <a:t>10.10.10.10/32</a:t>
            </a:r>
          </a:p>
        </p:txBody>
      </p:sp>
      <p:sp>
        <p:nvSpPr>
          <p:cNvPr id="5" name="Content Placeholder 2">
            <a:extLst>
              <a:ext uri="{FF2B5EF4-FFF2-40B4-BE49-F238E27FC236}">
                <a16:creationId xmlns:a16="http://schemas.microsoft.com/office/drawing/2014/main" id="{3A58F264-3346-461E-BB67-1080AFD97C58}"/>
              </a:ext>
            </a:extLst>
          </p:cNvPr>
          <p:cNvSpPr txBox="1">
            <a:spLocks/>
          </p:cNvSpPr>
          <p:nvPr/>
        </p:nvSpPr>
        <p:spPr>
          <a:xfrm>
            <a:off x="5732929" y="1825625"/>
            <a:ext cx="5307106"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Subnet mask</a:t>
            </a:r>
          </a:p>
          <a:p>
            <a:r>
              <a:rPr lang="en-US" dirty="0"/>
              <a:t>192.168.1.0/24—255.255.255.0</a:t>
            </a:r>
          </a:p>
          <a:p>
            <a:r>
              <a:rPr lang="en-US" dirty="0"/>
              <a:t>172.16.1.0/25—255.255.255.128</a:t>
            </a:r>
          </a:p>
          <a:p>
            <a:r>
              <a:rPr lang="en-US" dirty="0"/>
              <a:t>10.10.10.0/26—255.255.255.192</a:t>
            </a:r>
          </a:p>
          <a:p>
            <a:r>
              <a:rPr lang="en-US" dirty="0"/>
              <a:t>192.168.1.0/27—255.255.255.224</a:t>
            </a:r>
          </a:p>
          <a:p>
            <a:r>
              <a:rPr lang="en-US" dirty="0"/>
              <a:t>172.16.16.0/28—255.255.255.240</a:t>
            </a:r>
          </a:p>
          <a:p>
            <a:r>
              <a:rPr lang="en-US" dirty="0"/>
              <a:t>10.10.10.0/29—255.255.255.248</a:t>
            </a:r>
          </a:p>
          <a:p>
            <a:r>
              <a:rPr lang="en-US" dirty="0"/>
              <a:t>192.168.50.0/30—255.255.255.252</a:t>
            </a:r>
          </a:p>
          <a:p>
            <a:r>
              <a:rPr lang="en-US" dirty="0"/>
              <a:t>10.10.10.10/32—255.255.255.255</a:t>
            </a:r>
          </a:p>
        </p:txBody>
      </p:sp>
    </p:spTree>
    <p:extLst>
      <p:ext uri="{BB962C8B-B14F-4D97-AF65-F5344CB8AC3E}">
        <p14:creationId xmlns:p14="http://schemas.microsoft.com/office/powerpoint/2010/main" val="1190691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D46EA-0F3E-47B3-9722-7F50E3DC58AA}"/>
              </a:ext>
            </a:extLst>
          </p:cNvPr>
          <p:cNvSpPr>
            <a:spLocks noGrp="1"/>
          </p:cNvSpPr>
          <p:nvPr>
            <p:ph type="title"/>
          </p:nvPr>
        </p:nvSpPr>
        <p:spPr>
          <a:xfrm>
            <a:off x="1245072" y="1289765"/>
            <a:ext cx="3651101" cy="4270963"/>
          </a:xfrm>
        </p:spPr>
        <p:txBody>
          <a:bodyPr anchor="ctr">
            <a:normAutofit/>
          </a:bodyPr>
          <a:lstStyle/>
          <a:p>
            <a:pPr algn="ctr"/>
            <a:r>
              <a:rPr lang="en-US" sz="5200" dirty="0">
                <a:solidFill>
                  <a:srgbClr val="FFFFFF"/>
                </a:solidFill>
              </a:rPr>
              <a:t>IP Address Classification Table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5" name="Content Placeholder 4" descr="Table&#10;&#10;Description automatically generated">
            <a:extLst>
              <a:ext uri="{FF2B5EF4-FFF2-40B4-BE49-F238E27FC236}">
                <a16:creationId xmlns:a16="http://schemas.microsoft.com/office/drawing/2014/main" id="{AA44A9CC-9DB9-430A-8626-202D272A49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7613" y="203908"/>
            <a:ext cx="5344272" cy="5840526"/>
          </a:xfrm>
        </p:spPr>
      </p:pic>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78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Calculation</a:t>
            </a:r>
          </a:p>
        </p:txBody>
      </p:sp>
      <p:sp>
        <p:nvSpPr>
          <p:cNvPr id="3" name="Content Placeholder 2"/>
          <p:cNvSpPr>
            <a:spLocks noGrp="1"/>
          </p:cNvSpPr>
          <p:nvPr>
            <p:ph idx="1"/>
          </p:nvPr>
        </p:nvSpPr>
        <p:spPr/>
        <p:txBody>
          <a:bodyPr>
            <a:normAutofit/>
          </a:bodyPr>
          <a:lstStyle/>
          <a:p>
            <a:r>
              <a:rPr lang="en-US" dirty="0"/>
              <a:t>Class A Subnet Mask Default: 255.0.0.0</a:t>
            </a:r>
          </a:p>
          <a:p>
            <a:r>
              <a:rPr lang="en-US" dirty="0"/>
              <a:t>Class B Subnet Mask Default:255.255.0.0</a:t>
            </a:r>
          </a:p>
          <a:p>
            <a:r>
              <a:rPr lang="en-US" dirty="0"/>
              <a:t>Class C Subnet Mask Default:255.255.255.0</a:t>
            </a:r>
          </a:p>
          <a:p>
            <a:endParaRPr lang="en-US" dirty="0"/>
          </a:p>
          <a:p>
            <a:endParaRPr lang="en-US" dirty="0"/>
          </a:p>
          <a:p>
            <a:r>
              <a:rPr lang="en-US" dirty="0"/>
              <a:t>Binary to Decimal convert</a:t>
            </a:r>
          </a:p>
          <a:p>
            <a:r>
              <a:rPr lang="en-US" dirty="0"/>
              <a:t>(11111111)₂ = (1 × 2⁷) + (1 × 2⁶) + (1 × 2⁵) + (1 × 2⁴) + (1 × 2³) + (1 × 2²) + (1 × 2¹) + (1 × 2⁰)=128+64+32+16+8+4+2+1=255</a:t>
            </a:r>
          </a:p>
          <a:p>
            <a:endParaRPr lang="en-US" dirty="0"/>
          </a:p>
          <a:p>
            <a:endParaRPr lang="en-US" dirty="0"/>
          </a:p>
        </p:txBody>
      </p:sp>
      <p:sp>
        <p:nvSpPr>
          <p:cNvPr id="4" name="Rectangle 3"/>
          <p:cNvSpPr/>
          <p:nvPr/>
        </p:nvSpPr>
        <p:spPr>
          <a:xfrm>
            <a:off x="1097280" y="3345997"/>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5" name="Rectangle 4"/>
          <p:cNvSpPr/>
          <p:nvPr/>
        </p:nvSpPr>
        <p:spPr>
          <a:xfrm>
            <a:off x="3245576" y="3345997"/>
            <a:ext cx="1750422"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6" name="Rectangle 5"/>
          <p:cNvSpPr/>
          <p:nvPr/>
        </p:nvSpPr>
        <p:spPr>
          <a:xfrm>
            <a:off x="5229770" y="3332934"/>
            <a:ext cx="1828800"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7" name="Rectangle 6"/>
          <p:cNvSpPr/>
          <p:nvPr/>
        </p:nvSpPr>
        <p:spPr>
          <a:xfrm>
            <a:off x="7406639" y="3345996"/>
            <a:ext cx="1959429"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a:t>
            </a:r>
          </a:p>
        </p:txBody>
      </p:sp>
      <p:sp>
        <p:nvSpPr>
          <p:cNvPr id="9" name="Rectangle 8"/>
          <p:cNvSpPr/>
          <p:nvPr/>
        </p:nvSpPr>
        <p:spPr>
          <a:xfrm>
            <a:off x="1085034" y="3670345"/>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10" name="Rectangle 9"/>
          <p:cNvSpPr/>
          <p:nvPr/>
        </p:nvSpPr>
        <p:spPr>
          <a:xfrm>
            <a:off x="3224349" y="3742191"/>
            <a:ext cx="1750422"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p>
        </p:txBody>
      </p:sp>
      <p:sp>
        <p:nvSpPr>
          <p:cNvPr id="11" name="Rectangle 10"/>
          <p:cNvSpPr/>
          <p:nvPr/>
        </p:nvSpPr>
        <p:spPr>
          <a:xfrm>
            <a:off x="5276305" y="3742191"/>
            <a:ext cx="1828800"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12" name="Rectangle 11"/>
          <p:cNvSpPr/>
          <p:nvPr/>
        </p:nvSpPr>
        <p:spPr>
          <a:xfrm>
            <a:off x="7406639" y="3742191"/>
            <a:ext cx="195942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000000000</a:t>
            </a:r>
            <a:endParaRPr lang="en-US" dirty="0"/>
          </a:p>
        </p:txBody>
      </p:sp>
    </p:spTree>
    <p:extLst>
      <p:ext uri="{BB962C8B-B14F-4D97-AF65-F5344CB8AC3E}">
        <p14:creationId xmlns:p14="http://schemas.microsoft.com/office/powerpoint/2010/main" val="247821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Calculation</a:t>
            </a:r>
          </a:p>
        </p:txBody>
      </p:sp>
      <p:sp>
        <p:nvSpPr>
          <p:cNvPr id="3" name="Content Placeholder 2"/>
          <p:cNvSpPr>
            <a:spLocks noGrp="1"/>
          </p:cNvSpPr>
          <p:nvPr>
            <p:ph idx="1"/>
          </p:nvPr>
        </p:nvSpPr>
        <p:spPr/>
        <p:txBody>
          <a:bodyPr>
            <a:normAutofit fontScale="55000" lnSpcReduction="20000"/>
          </a:bodyPr>
          <a:lstStyle/>
          <a:p>
            <a:r>
              <a:rPr lang="en-US" b="1" dirty="0"/>
              <a:t>Class A Subnet Mask Default: 255.0.0.0</a:t>
            </a:r>
          </a:p>
          <a:p>
            <a:endParaRPr lang="en-US" dirty="0"/>
          </a:p>
          <a:p>
            <a:endParaRPr lang="en-US" dirty="0"/>
          </a:p>
          <a:p>
            <a:endParaRPr lang="en-US" dirty="0"/>
          </a:p>
          <a:p>
            <a:endParaRPr lang="en-US" dirty="0"/>
          </a:p>
          <a:p>
            <a:r>
              <a:rPr lang="en-US" b="1" dirty="0"/>
              <a:t>Class B Subnet Mask Default:255.255.0.0</a:t>
            </a:r>
          </a:p>
          <a:p>
            <a:endParaRPr lang="en-US" dirty="0"/>
          </a:p>
          <a:p>
            <a:endParaRPr lang="en-US" dirty="0"/>
          </a:p>
          <a:p>
            <a:endParaRPr lang="en-US" dirty="0"/>
          </a:p>
          <a:p>
            <a:endParaRPr lang="en-US" b="1" dirty="0"/>
          </a:p>
          <a:p>
            <a:r>
              <a:rPr lang="en-US" b="1" dirty="0"/>
              <a:t>Class C Subnet Mask Default:255.255.255.0</a:t>
            </a:r>
          </a:p>
          <a:p>
            <a:endParaRPr lang="en-US" dirty="0"/>
          </a:p>
          <a:p>
            <a:endParaRPr lang="en-US" dirty="0"/>
          </a:p>
          <a:p>
            <a:r>
              <a:rPr lang="en-US" dirty="0"/>
              <a:t>Binary to Decimal convert</a:t>
            </a:r>
          </a:p>
          <a:p>
            <a:r>
              <a:rPr lang="en-US" dirty="0"/>
              <a:t>(11111111)₂ = (1 × 2⁷) + (1 × 2⁶) + (1 × 2⁵) + (1 × 2⁴) + (1 × 2³) + (1 × 2²) + (1 × 2¹) + (1 × 2⁰)=255</a:t>
            </a:r>
          </a:p>
          <a:p>
            <a:endParaRPr lang="en-US" dirty="0"/>
          </a:p>
        </p:txBody>
      </p:sp>
      <p:sp>
        <p:nvSpPr>
          <p:cNvPr id="4" name="Rectangle 3"/>
          <p:cNvSpPr/>
          <p:nvPr/>
        </p:nvSpPr>
        <p:spPr>
          <a:xfrm>
            <a:off x="992774" y="2233906"/>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5" name="Rectangle 4"/>
          <p:cNvSpPr/>
          <p:nvPr/>
        </p:nvSpPr>
        <p:spPr>
          <a:xfrm>
            <a:off x="3081470" y="2236451"/>
            <a:ext cx="1750422"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a:t>
            </a:r>
          </a:p>
        </p:txBody>
      </p:sp>
      <p:sp>
        <p:nvSpPr>
          <p:cNvPr id="6" name="Rectangle 5"/>
          <p:cNvSpPr/>
          <p:nvPr/>
        </p:nvSpPr>
        <p:spPr>
          <a:xfrm>
            <a:off x="5119552" y="2228004"/>
            <a:ext cx="1828800"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a:t>
            </a:r>
          </a:p>
        </p:txBody>
      </p:sp>
      <p:sp>
        <p:nvSpPr>
          <p:cNvPr id="7" name="Rectangle 6"/>
          <p:cNvSpPr/>
          <p:nvPr/>
        </p:nvSpPr>
        <p:spPr>
          <a:xfrm>
            <a:off x="7200627" y="2222438"/>
            <a:ext cx="1959429"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a:t>
            </a:r>
          </a:p>
        </p:txBody>
      </p:sp>
      <p:sp>
        <p:nvSpPr>
          <p:cNvPr id="9" name="Rectangle 8"/>
          <p:cNvSpPr/>
          <p:nvPr/>
        </p:nvSpPr>
        <p:spPr>
          <a:xfrm>
            <a:off x="1013325" y="2766445"/>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10" name="Rectangle 9"/>
          <p:cNvSpPr/>
          <p:nvPr/>
        </p:nvSpPr>
        <p:spPr>
          <a:xfrm>
            <a:off x="3081470" y="2788919"/>
            <a:ext cx="1750422"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00000000</a:t>
            </a:r>
          </a:p>
        </p:txBody>
      </p:sp>
      <p:sp>
        <p:nvSpPr>
          <p:cNvPr id="11" name="Rectangle 10"/>
          <p:cNvSpPr/>
          <p:nvPr/>
        </p:nvSpPr>
        <p:spPr>
          <a:xfrm>
            <a:off x="5119552" y="2796895"/>
            <a:ext cx="1828800"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00000000</a:t>
            </a:r>
            <a:endParaRPr lang="en-US" dirty="0"/>
          </a:p>
        </p:txBody>
      </p:sp>
      <p:sp>
        <p:nvSpPr>
          <p:cNvPr id="12" name="Rectangle 11"/>
          <p:cNvSpPr/>
          <p:nvPr/>
        </p:nvSpPr>
        <p:spPr>
          <a:xfrm>
            <a:off x="7200627" y="2795785"/>
            <a:ext cx="195942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00000000</a:t>
            </a:r>
            <a:endParaRPr lang="en-US" dirty="0"/>
          </a:p>
        </p:txBody>
      </p:sp>
      <p:sp>
        <p:nvSpPr>
          <p:cNvPr id="13" name="Rectangle 12"/>
          <p:cNvSpPr/>
          <p:nvPr/>
        </p:nvSpPr>
        <p:spPr>
          <a:xfrm>
            <a:off x="992776" y="3724026"/>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14" name="Rectangle 13"/>
          <p:cNvSpPr/>
          <p:nvPr/>
        </p:nvSpPr>
        <p:spPr>
          <a:xfrm>
            <a:off x="3114948" y="3710963"/>
            <a:ext cx="1750422"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15" name="Rectangle 14"/>
          <p:cNvSpPr/>
          <p:nvPr/>
        </p:nvSpPr>
        <p:spPr>
          <a:xfrm>
            <a:off x="5119552" y="3708571"/>
            <a:ext cx="1750422"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a:t>
            </a:r>
          </a:p>
        </p:txBody>
      </p:sp>
      <p:sp>
        <p:nvSpPr>
          <p:cNvPr id="16" name="Rectangle 15"/>
          <p:cNvSpPr/>
          <p:nvPr/>
        </p:nvSpPr>
        <p:spPr>
          <a:xfrm>
            <a:off x="7124156" y="3708571"/>
            <a:ext cx="1750422"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a:t>
            </a:r>
          </a:p>
        </p:txBody>
      </p:sp>
      <p:sp>
        <p:nvSpPr>
          <p:cNvPr id="17" name="Rectangle 16"/>
          <p:cNvSpPr/>
          <p:nvPr/>
        </p:nvSpPr>
        <p:spPr>
          <a:xfrm>
            <a:off x="992775" y="4152231"/>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18" name="Rectangle 17"/>
          <p:cNvSpPr/>
          <p:nvPr/>
        </p:nvSpPr>
        <p:spPr>
          <a:xfrm>
            <a:off x="3114948" y="4157483"/>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20" name="Rectangle 19"/>
          <p:cNvSpPr/>
          <p:nvPr/>
        </p:nvSpPr>
        <p:spPr>
          <a:xfrm>
            <a:off x="5131795" y="4152231"/>
            <a:ext cx="1828800"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00000000</a:t>
            </a:r>
            <a:endParaRPr lang="en-US" dirty="0"/>
          </a:p>
        </p:txBody>
      </p:sp>
      <p:sp>
        <p:nvSpPr>
          <p:cNvPr id="21" name="Rectangle 20"/>
          <p:cNvSpPr/>
          <p:nvPr/>
        </p:nvSpPr>
        <p:spPr>
          <a:xfrm>
            <a:off x="7124156" y="4123234"/>
            <a:ext cx="1828800"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00000000</a:t>
            </a:r>
            <a:endParaRPr lang="en-US" dirty="0"/>
          </a:p>
        </p:txBody>
      </p:sp>
      <p:sp>
        <p:nvSpPr>
          <p:cNvPr id="22" name="Rectangle 21"/>
          <p:cNvSpPr/>
          <p:nvPr/>
        </p:nvSpPr>
        <p:spPr>
          <a:xfrm>
            <a:off x="992775" y="4950494"/>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23" name="Rectangle 22"/>
          <p:cNvSpPr/>
          <p:nvPr/>
        </p:nvSpPr>
        <p:spPr>
          <a:xfrm>
            <a:off x="3114948" y="4937431"/>
            <a:ext cx="1750422"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25" name="Rectangle 24"/>
          <p:cNvSpPr/>
          <p:nvPr/>
        </p:nvSpPr>
        <p:spPr>
          <a:xfrm>
            <a:off x="5119552" y="4896808"/>
            <a:ext cx="1750422"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28" name="Rectangle 27"/>
          <p:cNvSpPr/>
          <p:nvPr/>
        </p:nvSpPr>
        <p:spPr>
          <a:xfrm>
            <a:off x="7124156" y="4813334"/>
            <a:ext cx="1750422" cy="26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a:t>
            </a:r>
          </a:p>
        </p:txBody>
      </p:sp>
      <p:sp>
        <p:nvSpPr>
          <p:cNvPr id="29" name="Rectangle 28"/>
          <p:cNvSpPr/>
          <p:nvPr/>
        </p:nvSpPr>
        <p:spPr>
          <a:xfrm>
            <a:off x="992774" y="5252369"/>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30" name="Rectangle 29"/>
          <p:cNvSpPr/>
          <p:nvPr/>
        </p:nvSpPr>
        <p:spPr>
          <a:xfrm>
            <a:off x="3114948" y="5278488"/>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31" name="Rectangle 30"/>
          <p:cNvSpPr/>
          <p:nvPr/>
        </p:nvSpPr>
        <p:spPr>
          <a:xfrm>
            <a:off x="5112200" y="5312101"/>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32" name="Rectangle 31"/>
          <p:cNvSpPr/>
          <p:nvPr/>
        </p:nvSpPr>
        <p:spPr>
          <a:xfrm>
            <a:off x="7124156" y="5278488"/>
            <a:ext cx="1828800"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00000000</a:t>
            </a:r>
            <a:endParaRPr lang="en-US" dirty="0"/>
          </a:p>
        </p:txBody>
      </p:sp>
    </p:spTree>
    <p:extLst>
      <p:ext uri="{BB962C8B-B14F-4D97-AF65-F5344CB8AC3E}">
        <p14:creationId xmlns:p14="http://schemas.microsoft.com/office/powerpoint/2010/main" val="3352640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 :192.168.1.0/27</a:t>
            </a:r>
          </a:p>
        </p:txBody>
      </p:sp>
      <p:sp>
        <p:nvSpPr>
          <p:cNvPr id="3" name="Content Placeholder 2"/>
          <p:cNvSpPr>
            <a:spLocks noGrp="1"/>
          </p:cNvSpPr>
          <p:nvPr>
            <p:ph idx="1"/>
          </p:nvPr>
        </p:nvSpPr>
        <p:spPr/>
        <p:txBody>
          <a:bodyPr>
            <a:normAutofit lnSpcReduction="10000"/>
          </a:bodyPr>
          <a:lstStyle/>
          <a:p>
            <a:r>
              <a:rPr lang="en-US" dirty="0"/>
              <a:t>Subnet Mask: 255.255.255.224</a:t>
            </a:r>
          </a:p>
          <a:p>
            <a:endParaRPr lang="en-US" dirty="0"/>
          </a:p>
          <a:p>
            <a:endParaRPr lang="en-US" dirty="0"/>
          </a:p>
          <a:p>
            <a:endParaRPr lang="en-US" dirty="0"/>
          </a:p>
          <a:p>
            <a:endParaRPr lang="en-US" dirty="0"/>
          </a:p>
          <a:p>
            <a:r>
              <a:rPr lang="en-US" dirty="0"/>
              <a:t>32-27=5 </a:t>
            </a:r>
          </a:p>
          <a:p>
            <a:r>
              <a:rPr lang="en-US" dirty="0"/>
              <a:t>                           2x2x2x2x2=32 Total Host</a:t>
            </a:r>
          </a:p>
          <a:p>
            <a:pPr lvl="6"/>
            <a:r>
              <a:rPr lang="en-US" dirty="0"/>
              <a:t>256-32=224 Subnet Mask</a:t>
            </a:r>
          </a:p>
          <a:p>
            <a:r>
              <a:rPr lang="en-US" dirty="0"/>
              <a:t>      </a:t>
            </a:r>
          </a:p>
        </p:txBody>
      </p:sp>
      <p:sp>
        <p:nvSpPr>
          <p:cNvPr id="4" name="Rectangle 3"/>
          <p:cNvSpPr/>
          <p:nvPr/>
        </p:nvSpPr>
        <p:spPr>
          <a:xfrm>
            <a:off x="838200" y="2991394"/>
            <a:ext cx="1983377" cy="33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6" name="Rectangle 5"/>
          <p:cNvSpPr/>
          <p:nvPr/>
        </p:nvSpPr>
        <p:spPr>
          <a:xfrm>
            <a:off x="3187337" y="2991394"/>
            <a:ext cx="1972492" cy="33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7" name="Rectangle 6"/>
          <p:cNvSpPr/>
          <p:nvPr/>
        </p:nvSpPr>
        <p:spPr>
          <a:xfrm>
            <a:off x="5564777" y="2991394"/>
            <a:ext cx="2063932" cy="33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255</a:t>
            </a:r>
          </a:p>
        </p:txBody>
      </p:sp>
      <p:sp>
        <p:nvSpPr>
          <p:cNvPr id="8" name="Rectangle 7"/>
          <p:cNvSpPr/>
          <p:nvPr/>
        </p:nvSpPr>
        <p:spPr>
          <a:xfrm>
            <a:off x="7968343" y="2991394"/>
            <a:ext cx="2037806" cy="33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224</a:t>
            </a:r>
          </a:p>
        </p:txBody>
      </p:sp>
      <p:sp>
        <p:nvSpPr>
          <p:cNvPr id="10" name="Rectangle 9"/>
          <p:cNvSpPr/>
          <p:nvPr/>
        </p:nvSpPr>
        <p:spPr>
          <a:xfrm>
            <a:off x="838200" y="3642065"/>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11" name="Rectangle 10"/>
          <p:cNvSpPr/>
          <p:nvPr/>
        </p:nvSpPr>
        <p:spPr>
          <a:xfrm>
            <a:off x="3187337" y="3642065"/>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12" name="Rectangle 11"/>
          <p:cNvSpPr/>
          <p:nvPr/>
        </p:nvSpPr>
        <p:spPr>
          <a:xfrm>
            <a:off x="5564777" y="3642065"/>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11111111</a:t>
            </a:r>
            <a:endParaRPr lang="en-US" dirty="0"/>
          </a:p>
        </p:txBody>
      </p:sp>
      <p:sp>
        <p:nvSpPr>
          <p:cNvPr id="13" name="Rectangle 12"/>
          <p:cNvSpPr/>
          <p:nvPr/>
        </p:nvSpPr>
        <p:spPr>
          <a:xfrm>
            <a:off x="7942217" y="3642065"/>
            <a:ext cx="186798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11100000</a:t>
            </a:r>
          </a:p>
        </p:txBody>
      </p:sp>
      <p:pic>
        <p:nvPicPr>
          <p:cNvPr id="5" name="Picture 4"/>
          <p:cNvPicPr>
            <a:picLocks noChangeAspect="1"/>
          </p:cNvPicPr>
          <p:nvPr/>
        </p:nvPicPr>
        <p:blipFill>
          <a:blip r:embed="rId2"/>
          <a:stretch>
            <a:fillRect/>
          </a:stretch>
        </p:blipFill>
        <p:spPr>
          <a:xfrm>
            <a:off x="666259" y="4959004"/>
            <a:ext cx="828791" cy="819264"/>
          </a:xfrm>
          <a:prstGeom prst="rect">
            <a:avLst/>
          </a:prstGeom>
        </p:spPr>
      </p:pic>
      <p:pic>
        <p:nvPicPr>
          <p:cNvPr id="9" name="Picture 8"/>
          <p:cNvPicPr>
            <a:picLocks noChangeAspect="1"/>
          </p:cNvPicPr>
          <p:nvPr/>
        </p:nvPicPr>
        <p:blipFill>
          <a:blip r:embed="rId3"/>
          <a:stretch>
            <a:fillRect/>
          </a:stretch>
        </p:blipFill>
        <p:spPr>
          <a:xfrm>
            <a:off x="1429782" y="4866553"/>
            <a:ext cx="800212" cy="809738"/>
          </a:xfrm>
          <a:prstGeom prst="rect">
            <a:avLst/>
          </a:prstGeom>
        </p:spPr>
      </p:pic>
    </p:spTree>
    <p:extLst>
      <p:ext uri="{BB962C8B-B14F-4D97-AF65-F5344CB8AC3E}">
        <p14:creationId xmlns:p14="http://schemas.microsoft.com/office/powerpoint/2010/main" val="1730040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041A-7DAF-48D8-8C94-EFF2CB61E41A}"/>
              </a:ext>
            </a:extLst>
          </p:cNvPr>
          <p:cNvSpPr>
            <a:spLocks noGrp="1"/>
          </p:cNvSpPr>
          <p:nvPr>
            <p:ph type="title"/>
          </p:nvPr>
        </p:nvSpPr>
        <p:spPr>
          <a:xfrm>
            <a:off x="838200" y="2314948"/>
            <a:ext cx="10515600" cy="1325563"/>
          </a:xfrm>
          <a:blipFill>
            <a:blip r:embed="rId2"/>
            <a:tile tx="0" ty="0" sx="100000" sy="100000" flip="none" algn="tl"/>
          </a:blipFill>
        </p:spPr>
        <p:txBody>
          <a:bodyPr/>
          <a:lstStyle/>
          <a:p>
            <a:r>
              <a:rPr lang="en-US" b="1" dirty="0"/>
              <a:t>Module 01: Networking Fundamentals </a:t>
            </a:r>
            <a:endParaRPr lang="en-US" dirty="0"/>
          </a:p>
        </p:txBody>
      </p:sp>
    </p:spTree>
    <p:extLst>
      <p:ext uri="{BB962C8B-B14F-4D97-AF65-F5344CB8AC3E}">
        <p14:creationId xmlns:p14="http://schemas.microsoft.com/office/powerpoint/2010/main" val="344663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Decimal to Binary Conversation</a:t>
            </a:r>
          </a:p>
        </p:txBody>
      </p:sp>
      <p:pic>
        <p:nvPicPr>
          <p:cNvPr id="4" name="Content Placeholder 3"/>
          <p:cNvPicPr>
            <a:picLocks noGrp="1" noChangeAspect="1"/>
          </p:cNvPicPr>
          <p:nvPr>
            <p:ph idx="1"/>
          </p:nvPr>
        </p:nvPicPr>
        <p:blipFill>
          <a:blip r:embed="rId2"/>
          <a:stretch>
            <a:fillRect/>
          </a:stretch>
        </p:blipFill>
        <p:spPr>
          <a:xfrm>
            <a:off x="2564728" y="1564368"/>
            <a:ext cx="3744577" cy="4351338"/>
          </a:xfrm>
          <a:prstGeom prst="rect">
            <a:avLst/>
          </a:prstGeom>
        </p:spPr>
      </p:pic>
      <p:sp>
        <p:nvSpPr>
          <p:cNvPr id="7" name="Up Arrow 6"/>
          <p:cNvSpPr/>
          <p:nvPr/>
        </p:nvSpPr>
        <p:spPr>
          <a:xfrm>
            <a:off x="5508171" y="2508069"/>
            <a:ext cx="378824" cy="32265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759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D46EA-0F3E-47B3-9722-7F50E3DC58AA}"/>
              </a:ext>
            </a:extLst>
          </p:cNvPr>
          <p:cNvSpPr>
            <a:spLocks noGrp="1"/>
          </p:cNvSpPr>
          <p:nvPr>
            <p:ph type="title"/>
          </p:nvPr>
        </p:nvSpPr>
        <p:spPr>
          <a:xfrm>
            <a:off x="1245072" y="1289765"/>
            <a:ext cx="3651101" cy="4270963"/>
          </a:xfrm>
        </p:spPr>
        <p:txBody>
          <a:bodyPr anchor="ctr">
            <a:normAutofit/>
          </a:bodyPr>
          <a:lstStyle/>
          <a:p>
            <a:pPr algn="ctr"/>
            <a:r>
              <a:rPr lang="en-US" sz="5200" dirty="0">
                <a:solidFill>
                  <a:srgbClr val="FFFFFF"/>
                </a:solidFill>
              </a:rPr>
              <a:t>IP Address Classification Table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1F18FE-73B1-A40D-9E5C-B51389FC998A}"/>
              </a:ext>
            </a:extLst>
          </p:cNvPr>
          <p:cNvSpPr>
            <a:spLocks noGrp="1"/>
          </p:cNvSpPr>
          <p:nvPr>
            <p:ph idx="1"/>
          </p:nvPr>
        </p:nvSpPr>
        <p:spPr/>
        <p:txBody>
          <a:bodyPr/>
          <a:lstStyle/>
          <a:p>
            <a:endParaRPr lang="en-US" dirty="0"/>
          </a:p>
        </p:txBody>
      </p:sp>
      <p:pic>
        <p:nvPicPr>
          <p:cNvPr id="11" name="Picture 10">
            <a:extLst>
              <a:ext uri="{FF2B5EF4-FFF2-40B4-BE49-F238E27FC236}">
                <a16:creationId xmlns:a16="http://schemas.microsoft.com/office/drawing/2014/main" id="{A18702CC-FF04-D51C-32CB-1F0382826E41}"/>
              </a:ext>
            </a:extLst>
          </p:cNvPr>
          <p:cNvPicPr>
            <a:picLocks noChangeAspect="1"/>
          </p:cNvPicPr>
          <p:nvPr/>
        </p:nvPicPr>
        <p:blipFill>
          <a:blip r:embed="rId2"/>
          <a:stretch>
            <a:fillRect/>
          </a:stretch>
        </p:blipFill>
        <p:spPr>
          <a:xfrm>
            <a:off x="7263080" y="1242052"/>
            <a:ext cx="2834886" cy="4877223"/>
          </a:xfrm>
          <a:prstGeom prst="rect">
            <a:avLst/>
          </a:prstGeom>
        </p:spPr>
      </p:pic>
    </p:spTree>
    <p:extLst>
      <p:ext uri="{BB962C8B-B14F-4D97-AF65-F5344CB8AC3E}">
        <p14:creationId xmlns:p14="http://schemas.microsoft.com/office/powerpoint/2010/main" val="22519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60E6A-5C0A-4DF3-BD2E-154863E808C8}"/>
              </a:ext>
            </a:extLst>
          </p:cNvPr>
          <p:cNvSpPr>
            <a:spLocks noGrp="1"/>
          </p:cNvSpPr>
          <p:nvPr>
            <p:ph idx="1"/>
          </p:nvPr>
        </p:nvSpPr>
        <p:spPr>
          <a:blipFill>
            <a:blip r:embed="rId2"/>
            <a:tile tx="0" ty="0" sx="100000" sy="100000" flip="none" algn="tl"/>
          </a:blipFill>
        </p:spPr>
        <p:txBody>
          <a:bodyPr/>
          <a:lstStyle/>
          <a:p>
            <a:pPr lvl="5"/>
            <a:endParaRPr lang="en-US" dirty="0"/>
          </a:p>
          <a:p>
            <a:pPr lvl="5"/>
            <a:endParaRPr lang="en-US" sz="3200" b="1" dirty="0"/>
          </a:p>
          <a:p>
            <a:pPr lvl="5"/>
            <a:endParaRPr lang="en-US" sz="3200" b="1" dirty="0"/>
          </a:p>
          <a:p>
            <a:pPr lvl="5"/>
            <a:r>
              <a:rPr lang="en-US" sz="3200" b="1" dirty="0"/>
              <a:t>Module 06: IPv6 Addressing </a:t>
            </a:r>
          </a:p>
        </p:txBody>
      </p:sp>
    </p:spTree>
    <p:extLst>
      <p:ext uri="{BB962C8B-B14F-4D97-AF65-F5344CB8AC3E}">
        <p14:creationId xmlns:p14="http://schemas.microsoft.com/office/powerpoint/2010/main" val="3837714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3F97A4-E172-7D15-397A-5D846FFAB70F}"/>
              </a:ext>
            </a:extLst>
          </p:cNvPr>
          <p:cNvPicPr>
            <a:picLocks noGrp="1" noChangeAspect="1"/>
          </p:cNvPicPr>
          <p:nvPr>
            <p:ph idx="1"/>
          </p:nvPr>
        </p:nvPicPr>
        <p:blipFill>
          <a:blip r:embed="rId2"/>
          <a:stretch>
            <a:fillRect/>
          </a:stretch>
        </p:blipFill>
        <p:spPr>
          <a:xfrm>
            <a:off x="1752600" y="2262981"/>
            <a:ext cx="8686800" cy="3476625"/>
          </a:xfrm>
        </p:spPr>
      </p:pic>
    </p:spTree>
    <p:extLst>
      <p:ext uri="{BB962C8B-B14F-4D97-AF65-F5344CB8AC3E}">
        <p14:creationId xmlns:p14="http://schemas.microsoft.com/office/powerpoint/2010/main" val="3328665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157399-1EA3-5D1A-138B-9FC60083DE7D}"/>
              </a:ext>
            </a:extLst>
          </p:cNvPr>
          <p:cNvPicPr>
            <a:picLocks noGrp="1" noChangeAspect="1"/>
          </p:cNvPicPr>
          <p:nvPr>
            <p:ph idx="1"/>
          </p:nvPr>
        </p:nvPicPr>
        <p:blipFill>
          <a:blip r:embed="rId2"/>
          <a:stretch>
            <a:fillRect/>
          </a:stretch>
        </p:blipFill>
        <p:spPr>
          <a:xfrm>
            <a:off x="2090737" y="2482056"/>
            <a:ext cx="8010525" cy="3038475"/>
          </a:xfrm>
        </p:spPr>
      </p:pic>
    </p:spTree>
    <p:extLst>
      <p:ext uri="{BB962C8B-B14F-4D97-AF65-F5344CB8AC3E}">
        <p14:creationId xmlns:p14="http://schemas.microsoft.com/office/powerpoint/2010/main" val="3433365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21EB0-D3FB-D151-CCE3-D935ECC5AB4D}"/>
              </a:ext>
            </a:extLst>
          </p:cNvPr>
          <p:cNvSpPr>
            <a:spLocks noGrp="1"/>
          </p:cNvSpPr>
          <p:nvPr>
            <p:ph idx="1"/>
          </p:nvPr>
        </p:nvSpPr>
        <p:spPr>
          <a:xfrm>
            <a:off x="838200" y="357809"/>
            <a:ext cx="10515600" cy="5819154"/>
          </a:xfrm>
        </p:spPr>
        <p:txBody>
          <a:bodyPr/>
          <a:lstStyle/>
          <a:p>
            <a:r>
              <a:rPr lang="en-US" dirty="0"/>
              <a:t>   </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387BAB5-6FB1-DEFC-CD43-9F33FEF54CBD}"/>
              </a:ext>
            </a:extLst>
          </p:cNvPr>
          <p:cNvPicPr>
            <a:picLocks noChangeAspect="1"/>
          </p:cNvPicPr>
          <p:nvPr/>
        </p:nvPicPr>
        <p:blipFill>
          <a:blip r:embed="rId2"/>
          <a:stretch>
            <a:fillRect/>
          </a:stretch>
        </p:blipFill>
        <p:spPr>
          <a:xfrm>
            <a:off x="1708702" y="611463"/>
            <a:ext cx="6972300" cy="1971675"/>
          </a:xfrm>
          <a:prstGeom prst="rect">
            <a:avLst/>
          </a:prstGeom>
        </p:spPr>
      </p:pic>
      <p:pic>
        <p:nvPicPr>
          <p:cNvPr id="7" name="Picture 6">
            <a:extLst>
              <a:ext uri="{FF2B5EF4-FFF2-40B4-BE49-F238E27FC236}">
                <a16:creationId xmlns:a16="http://schemas.microsoft.com/office/drawing/2014/main" id="{F747984E-114D-254D-F384-AA4687F1B674}"/>
              </a:ext>
            </a:extLst>
          </p:cNvPr>
          <p:cNvPicPr>
            <a:picLocks noChangeAspect="1"/>
          </p:cNvPicPr>
          <p:nvPr/>
        </p:nvPicPr>
        <p:blipFill>
          <a:blip r:embed="rId3"/>
          <a:stretch>
            <a:fillRect/>
          </a:stretch>
        </p:blipFill>
        <p:spPr>
          <a:xfrm>
            <a:off x="1905206" y="2583138"/>
            <a:ext cx="3133725" cy="314325"/>
          </a:xfrm>
          <a:prstGeom prst="rect">
            <a:avLst/>
          </a:prstGeom>
        </p:spPr>
      </p:pic>
      <p:pic>
        <p:nvPicPr>
          <p:cNvPr id="9" name="Picture 8">
            <a:extLst>
              <a:ext uri="{FF2B5EF4-FFF2-40B4-BE49-F238E27FC236}">
                <a16:creationId xmlns:a16="http://schemas.microsoft.com/office/drawing/2014/main" id="{6073DE6B-E044-70F4-5516-12208A420953}"/>
              </a:ext>
            </a:extLst>
          </p:cNvPr>
          <p:cNvPicPr>
            <a:picLocks noChangeAspect="1"/>
          </p:cNvPicPr>
          <p:nvPr/>
        </p:nvPicPr>
        <p:blipFill>
          <a:blip r:embed="rId4"/>
          <a:stretch>
            <a:fillRect/>
          </a:stretch>
        </p:blipFill>
        <p:spPr>
          <a:xfrm>
            <a:off x="1708702" y="3037025"/>
            <a:ext cx="7191375" cy="1343025"/>
          </a:xfrm>
          <a:prstGeom prst="rect">
            <a:avLst/>
          </a:prstGeom>
        </p:spPr>
      </p:pic>
    </p:spTree>
    <p:extLst>
      <p:ext uri="{BB962C8B-B14F-4D97-AF65-F5344CB8AC3E}">
        <p14:creationId xmlns:p14="http://schemas.microsoft.com/office/powerpoint/2010/main" val="2679946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4BB8CB-841C-DE23-54E0-7A6EAB9F944A}"/>
              </a:ext>
            </a:extLst>
          </p:cNvPr>
          <p:cNvPicPr>
            <a:picLocks noGrp="1" noChangeAspect="1"/>
          </p:cNvPicPr>
          <p:nvPr>
            <p:ph idx="1"/>
          </p:nvPr>
        </p:nvPicPr>
        <p:blipFill>
          <a:blip r:embed="rId2"/>
          <a:stretch>
            <a:fillRect/>
          </a:stretch>
        </p:blipFill>
        <p:spPr>
          <a:xfrm>
            <a:off x="792746" y="776097"/>
            <a:ext cx="9860346" cy="5305805"/>
          </a:xfrm>
        </p:spPr>
      </p:pic>
    </p:spTree>
    <p:extLst>
      <p:ext uri="{BB962C8B-B14F-4D97-AF65-F5344CB8AC3E}">
        <p14:creationId xmlns:p14="http://schemas.microsoft.com/office/powerpoint/2010/main" val="1544009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DE0423-16C2-826F-2C78-E02F86D4F057}"/>
              </a:ext>
            </a:extLst>
          </p:cNvPr>
          <p:cNvPicPr>
            <a:picLocks noGrp="1" noChangeAspect="1"/>
          </p:cNvPicPr>
          <p:nvPr>
            <p:ph idx="1"/>
          </p:nvPr>
        </p:nvPicPr>
        <p:blipFill>
          <a:blip r:embed="rId2"/>
          <a:stretch>
            <a:fillRect/>
          </a:stretch>
        </p:blipFill>
        <p:spPr>
          <a:xfrm>
            <a:off x="1009123" y="649357"/>
            <a:ext cx="9553389" cy="4452282"/>
          </a:xfrm>
        </p:spPr>
      </p:pic>
      <p:sp>
        <p:nvSpPr>
          <p:cNvPr id="7" name="TextBox 6">
            <a:extLst>
              <a:ext uri="{FF2B5EF4-FFF2-40B4-BE49-F238E27FC236}">
                <a16:creationId xmlns:a16="http://schemas.microsoft.com/office/drawing/2014/main" id="{A0AC0DBB-6D33-9256-7743-E4F4D24004AF}"/>
              </a:ext>
            </a:extLst>
          </p:cNvPr>
          <p:cNvSpPr txBox="1"/>
          <p:nvPr/>
        </p:nvSpPr>
        <p:spPr>
          <a:xfrm>
            <a:off x="1445730" y="5101639"/>
            <a:ext cx="8680174" cy="646331"/>
          </a:xfrm>
          <a:prstGeom prst="rect">
            <a:avLst/>
          </a:prstGeom>
          <a:noFill/>
        </p:spPr>
        <p:txBody>
          <a:bodyPr wrap="square">
            <a:spAutoFit/>
          </a:bodyPr>
          <a:lstStyle/>
          <a:p>
            <a:r>
              <a:rPr lang="en-US" b="1" dirty="0"/>
              <a:t>What is a nibble?</a:t>
            </a:r>
          </a:p>
          <a:p>
            <a:r>
              <a:rPr lang="en-US" dirty="0"/>
              <a:t>In computing and digital technology, a nibble is four consecutive </a:t>
            </a:r>
            <a:r>
              <a:rPr lang="en-US" dirty="0">
                <a:hlinkClick r:id="rId3"/>
              </a:rPr>
              <a:t>binary</a:t>
            </a:r>
            <a:r>
              <a:rPr lang="en-US" dirty="0"/>
              <a:t> digits</a:t>
            </a:r>
          </a:p>
        </p:txBody>
      </p:sp>
    </p:spTree>
    <p:extLst>
      <p:ext uri="{BB962C8B-B14F-4D97-AF65-F5344CB8AC3E}">
        <p14:creationId xmlns:p14="http://schemas.microsoft.com/office/powerpoint/2010/main" val="3185188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3A69-CA57-B4E3-D73B-2B70909AF79A}"/>
              </a:ext>
            </a:extLst>
          </p:cNvPr>
          <p:cNvSpPr>
            <a:spLocks noGrp="1"/>
          </p:cNvSpPr>
          <p:nvPr>
            <p:ph type="title"/>
          </p:nvPr>
        </p:nvSpPr>
        <p:spPr/>
        <p:txBody>
          <a:bodyPr/>
          <a:lstStyle/>
          <a:p>
            <a:pPr algn="ctr"/>
            <a:r>
              <a:rPr lang="en-US" b="1" dirty="0">
                <a:solidFill>
                  <a:srgbClr val="00B050"/>
                </a:solidFill>
              </a:rPr>
              <a:t>Structure of IPv6</a:t>
            </a:r>
          </a:p>
        </p:txBody>
      </p:sp>
      <p:pic>
        <p:nvPicPr>
          <p:cNvPr id="5" name="Content Placeholder 4">
            <a:extLst>
              <a:ext uri="{FF2B5EF4-FFF2-40B4-BE49-F238E27FC236}">
                <a16:creationId xmlns:a16="http://schemas.microsoft.com/office/drawing/2014/main" id="{B1341DD8-026A-CA57-9853-183676B2CBE1}"/>
              </a:ext>
            </a:extLst>
          </p:cNvPr>
          <p:cNvPicPr>
            <a:picLocks noGrp="1" noChangeAspect="1"/>
          </p:cNvPicPr>
          <p:nvPr>
            <p:ph idx="1"/>
          </p:nvPr>
        </p:nvPicPr>
        <p:blipFill>
          <a:blip r:embed="rId2"/>
          <a:stretch>
            <a:fillRect/>
          </a:stretch>
        </p:blipFill>
        <p:spPr>
          <a:xfrm>
            <a:off x="1782255" y="1825625"/>
            <a:ext cx="8627490" cy="4351338"/>
          </a:xfrm>
        </p:spPr>
      </p:pic>
    </p:spTree>
    <p:extLst>
      <p:ext uri="{BB962C8B-B14F-4D97-AF65-F5344CB8AC3E}">
        <p14:creationId xmlns:p14="http://schemas.microsoft.com/office/powerpoint/2010/main" val="3654314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482C-6BC3-9C46-7951-EC49934AA590}"/>
              </a:ext>
            </a:extLst>
          </p:cNvPr>
          <p:cNvSpPr>
            <a:spLocks noGrp="1"/>
          </p:cNvSpPr>
          <p:nvPr>
            <p:ph type="title"/>
          </p:nvPr>
        </p:nvSpPr>
        <p:spPr/>
        <p:txBody>
          <a:bodyPr/>
          <a:lstStyle/>
          <a:p>
            <a:pPr algn="ctr"/>
            <a:r>
              <a:rPr lang="en-US" b="1" dirty="0">
                <a:solidFill>
                  <a:srgbClr val="00B050"/>
                </a:solidFill>
              </a:rPr>
              <a:t>0 digit Omitted for IPV6</a:t>
            </a:r>
          </a:p>
        </p:txBody>
      </p:sp>
      <p:pic>
        <p:nvPicPr>
          <p:cNvPr id="5" name="Content Placeholder 4">
            <a:extLst>
              <a:ext uri="{FF2B5EF4-FFF2-40B4-BE49-F238E27FC236}">
                <a16:creationId xmlns:a16="http://schemas.microsoft.com/office/drawing/2014/main" id="{EEB1F5FE-7C62-768E-5E42-F1F42EC47747}"/>
              </a:ext>
            </a:extLst>
          </p:cNvPr>
          <p:cNvPicPr>
            <a:picLocks noGrp="1" noChangeAspect="1"/>
          </p:cNvPicPr>
          <p:nvPr>
            <p:ph idx="1"/>
          </p:nvPr>
        </p:nvPicPr>
        <p:blipFill>
          <a:blip r:embed="rId2"/>
          <a:stretch>
            <a:fillRect/>
          </a:stretch>
        </p:blipFill>
        <p:spPr>
          <a:xfrm>
            <a:off x="1962150" y="1881981"/>
            <a:ext cx="8267700" cy="4238625"/>
          </a:xfrm>
        </p:spPr>
      </p:pic>
    </p:spTree>
    <p:extLst>
      <p:ext uri="{BB962C8B-B14F-4D97-AF65-F5344CB8AC3E}">
        <p14:creationId xmlns:p14="http://schemas.microsoft.com/office/powerpoint/2010/main" val="1266513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12C004-FA7F-49C0-BB87-67574B8BDCE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			OSI Layer Model</a:t>
            </a:r>
          </a:p>
        </p:txBody>
      </p:sp>
      <p:pic>
        <p:nvPicPr>
          <p:cNvPr id="5" name="Content Placeholder 4" descr="Diagram, timeline&#10;&#10;Description automatically generated">
            <a:extLst>
              <a:ext uri="{FF2B5EF4-FFF2-40B4-BE49-F238E27FC236}">
                <a16:creationId xmlns:a16="http://schemas.microsoft.com/office/drawing/2014/main" id="{B9813B9D-05FA-431E-B041-BACA00E3B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995259"/>
            <a:ext cx="6780700" cy="4865152"/>
          </a:xfrm>
          <a:prstGeom prst="rect">
            <a:avLst/>
          </a:prstGeom>
        </p:spPr>
      </p:pic>
    </p:spTree>
    <p:extLst>
      <p:ext uri="{BB962C8B-B14F-4D97-AF65-F5344CB8AC3E}">
        <p14:creationId xmlns:p14="http://schemas.microsoft.com/office/powerpoint/2010/main" val="2435397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A4CE-8F08-4A3C-438F-776EB038F61C}"/>
              </a:ext>
            </a:extLst>
          </p:cNvPr>
          <p:cNvSpPr>
            <a:spLocks noGrp="1"/>
          </p:cNvSpPr>
          <p:nvPr>
            <p:ph type="title"/>
          </p:nvPr>
        </p:nvSpPr>
        <p:spPr/>
        <p:txBody>
          <a:bodyPr/>
          <a:lstStyle/>
          <a:p>
            <a:pPr algn="ctr"/>
            <a:r>
              <a:rPr lang="en-US" b="1" dirty="0">
                <a:solidFill>
                  <a:srgbClr val="FF0000"/>
                </a:solidFill>
              </a:rPr>
              <a:t>0:0 is replaced by (::)</a:t>
            </a:r>
          </a:p>
        </p:txBody>
      </p:sp>
      <p:pic>
        <p:nvPicPr>
          <p:cNvPr id="5" name="Content Placeholder 4">
            <a:extLst>
              <a:ext uri="{FF2B5EF4-FFF2-40B4-BE49-F238E27FC236}">
                <a16:creationId xmlns:a16="http://schemas.microsoft.com/office/drawing/2014/main" id="{A6A01E2A-DD0B-0D3D-3931-23B5EFA15B4F}"/>
              </a:ext>
            </a:extLst>
          </p:cNvPr>
          <p:cNvPicPr>
            <a:picLocks noGrp="1" noChangeAspect="1"/>
          </p:cNvPicPr>
          <p:nvPr>
            <p:ph idx="1"/>
          </p:nvPr>
        </p:nvPicPr>
        <p:blipFill>
          <a:blip r:embed="rId2"/>
          <a:stretch>
            <a:fillRect/>
          </a:stretch>
        </p:blipFill>
        <p:spPr>
          <a:xfrm>
            <a:off x="1674630" y="1799121"/>
            <a:ext cx="8842740" cy="4351338"/>
          </a:xfrm>
        </p:spPr>
      </p:pic>
    </p:spTree>
    <p:extLst>
      <p:ext uri="{BB962C8B-B14F-4D97-AF65-F5344CB8AC3E}">
        <p14:creationId xmlns:p14="http://schemas.microsoft.com/office/powerpoint/2010/main" val="3979494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0DEF75-0A89-5461-5875-D9AF55BBA41C}"/>
              </a:ext>
            </a:extLst>
          </p:cNvPr>
          <p:cNvPicPr>
            <a:picLocks noGrp="1" noChangeAspect="1"/>
          </p:cNvPicPr>
          <p:nvPr>
            <p:ph idx="1"/>
          </p:nvPr>
        </p:nvPicPr>
        <p:blipFill>
          <a:blip r:embed="rId2"/>
          <a:stretch>
            <a:fillRect/>
          </a:stretch>
        </p:blipFill>
        <p:spPr>
          <a:xfrm>
            <a:off x="744485" y="1285461"/>
            <a:ext cx="9727009" cy="4480857"/>
          </a:xfrm>
        </p:spPr>
      </p:pic>
    </p:spTree>
    <p:extLst>
      <p:ext uri="{BB962C8B-B14F-4D97-AF65-F5344CB8AC3E}">
        <p14:creationId xmlns:p14="http://schemas.microsoft.com/office/powerpoint/2010/main" val="2270497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A1127-6743-26F8-81D2-C2B9166C6A05}"/>
              </a:ext>
            </a:extLst>
          </p:cNvPr>
          <p:cNvPicPr>
            <a:picLocks noGrp="1" noChangeAspect="1"/>
          </p:cNvPicPr>
          <p:nvPr>
            <p:ph idx="1"/>
          </p:nvPr>
        </p:nvPicPr>
        <p:blipFill>
          <a:blip r:embed="rId2"/>
          <a:stretch>
            <a:fillRect/>
          </a:stretch>
        </p:blipFill>
        <p:spPr>
          <a:xfrm>
            <a:off x="760897" y="1285461"/>
            <a:ext cx="9545153" cy="4858958"/>
          </a:xfrm>
        </p:spPr>
      </p:pic>
    </p:spTree>
    <p:extLst>
      <p:ext uri="{BB962C8B-B14F-4D97-AF65-F5344CB8AC3E}">
        <p14:creationId xmlns:p14="http://schemas.microsoft.com/office/powerpoint/2010/main" val="1372232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1147C2-5C3F-8D4B-7662-7CE48AFB8C7A}"/>
              </a:ext>
            </a:extLst>
          </p:cNvPr>
          <p:cNvPicPr>
            <a:picLocks noGrp="1" noChangeAspect="1"/>
          </p:cNvPicPr>
          <p:nvPr>
            <p:ph idx="1"/>
          </p:nvPr>
        </p:nvPicPr>
        <p:blipFill>
          <a:blip r:embed="rId2"/>
          <a:stretch>
            <a:fillRect/>
          </a:stretch>
        </p:blipFill>
        <p:spPr>
          <a:xfrm>
            <a:off x="699765" y="1311965"/>
            <a:ext cx="9761793" cy="4864998"/>
          </a:xfrm>
        </p:spPr>
      </p:pic>
    </p:spTree>
    <p:extLst>
      <p:ext uri="{BB962C8B-B14F-4D97-AF65-F5344CB8AC3E}">
        <p14:creationId xmlns:p14="http://schemas.microsoft.com/office/powerpoint/2010/main" val="1979568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01AF60-694A-47FC-AD1C-7847A822C372}"/>
              </a:ext>
            </a:extLst>
          </p:cNvPr>
          <p:cNvSpPr>
            <a:spLocks noGrp="1"/>
          </p:cNvSpPr>
          <p:nvPr>
            <p:ph idx="1"/>
          </p:nvPr>
        </p:nvSpPr>
        <p:spPr>
          <a:blipFill>
            <a:blip r:embed="rId2"/>
            <a:tile tx="0" ty="0" sx="100000" sy="100000" flip="none" algn="tl"/>
          </a:blipFill>
        </p:spPr>
        <p:txBody>
          <a:bodyPr/>
          <a:lstStyle/>
          <a:p>
            <a:endParaRPr lang="en-US" dirty="0"/>
          </a:p>
          <a:p>
            <a:pPr marL="2286000" lvl="5" indent="0">
              <a:buNone/>
            </a:pPr>
            <a:endParaRPr lang="en-US" dirty="0"/>
          </a:p>
          <a:p>
            <a:pPr marL="2286000" lvl="5" indent="0">
              <a:buNone/>
            </a:pPr>
            <a:endParaRPr lang="en-US" sz="3600" b="1" dirty="0"/>
          </a:p>
          <a:p>
            <a:pPr marL="2286000" lvl="5" indent="0">
              <a:buNone/>
            </a:pPr>
            <a:r>
              <a:rPr lang="en-US" sz="3600" b="1" dirty="0"/>
              <a:t>Module 07: Basic Router Configuration </a:t>
            </a:r>
          </a:p>
        </p:txBody>
      </p:sp>
    </p:spTree>
    <p:extLst>
      <p:ext uri="{BB962C8B-B14F-4D97-AF65-F5344CB8AC3E}">
        <p14:creationId xmlns:p14="http://schemas.microsoft.com/office/powerpoint/2010/main" val="4035557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F106E-6D5A-4448-8B20-2187C14DF2B1}"/>
              </a:ext>
            </a:extLst>
          </p:cNvPr>
          <p:cNvSpPr>
            <a:spLocks noGrp="1"/>
          </p:cNvSpPr>
          <p:nvPr>
            <p:ph type="title"/>
          </p:nvPr>
        </p:nvSpPr>
        <p:spPr>
          <a:xfrm>
            <a:off x="838200" y="365126"/>
            <a:ext cx="8346141" cy="1073710"/>
          </a:xfrm>
        </p:spPr>
        <p:txBody>
          <a:bodyPr/>
          <a:lstStyle/>
          <a:p>
            <a:r>
              <a:rPr lang="en-US" dirty="0"/>
              <a:t>Router login Basic Configuration</a:t>
            </a:r>
          </a:p>
        </p:txBody>
      </p:sp>
      <p:pic>
        <p:nvPicPr>
          <p:cNvPr id="4" name="Content Placeholder 3">
            <a:extLst>
              <a:ext uri="{FF2B5EF4-FFF2-40B4-BE49-F238E27FC236}">
                <a16:creationId xmlns:a16="http://schemas.microsoft.com/office/drawing/2014/main" id="{1B232648-F131-4329-B0A6-5A0289BF1822}"/>
              </a:ext>
            </a:extLst>
          </p:cNvPr>
          <p:cNvPicPr>
            <a:picLocks noGrp="1" noChangeAspect="1"/>
          </p:cNvPicPr>
          <p:nvPr>
            <p:ph idx="1"/>
          </p:nvPr>
        </p:nvPicPr>
        <p:blipFill>
          <a:blip r:embed="rId2"/>
          <a:stretch>
            <a:fillRect/>
          </a:stretch>
        </p:blipFill>
        <p:spPr>
          <a:xfrm>
            <a:off x="1072023" y="1561839"/>
            <a:ext cx="5449060" cy="3734321"/>
          </a:xfrm>
          <a:prstGeom prst="rect">
            <a:avLst/>
          </a:prstGeom>
        </p:spPr>
      </p:pic>
    </p:spTree>
    <p:extLst>
      <p:ext uri="{BB962C8B-B14F-4D97-AF65-F5344CB8AC3E}">
        <p14:creationId xmlns:p14="http://schemas.microsoft.com/office/powerpoint/2010/main" val="2304161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7620-2CD1-41B1-B3C0-AC344CF99972}"/>
              </a:ext>
            </a:extLst>
          </p:cNvPr>
          <p:cNvSpPr>
            <a:spLocks noGrp="1"/>
          </p:cNvSpPr>
          <p:nvPr>
            <p:ph type="title"/>
          </p:nvPr>
        </p:nvSpPr>
        <p:spPr>
          <a:xfrm>
            <a:off x="838200" y="365125"/>
            <a:ext cx="8117541" cy="750981"/>
          </a:xfrm>
        </p:spPr>
        <p:txBody>
          <a:bodyPr/>
          <a:lstStyle/>
          <a:p>
            <a:r>
              <a:rPr lang="en-US" dirty="0"/>
              <a:t>Router Password Break</a:t>
            </a:r>
          </a:p>
        </p:txBody>
      </p:sp>
      <p:pic>
        <p:nvPicPr>
          <p:cNvPr id="4" name="Content Placeholder 3">
            <a:extLst>
              <a:ext uri="{FF2B5EF4-FFF2-40B4-BE49-F238E27FC236}">
                <a16:creationId xmlns:a16="http://schemas.microsoft.com/office/drawing/2014/main" id="{E804B465-803A-4F55-A4BB-39BC7768EBC6}"/>
              </a:ext>
            </a:extLst>
          </p:cNvPr>
          <p:cNvPicPr>
            <a:picLocks noGrp="1" noChangeAspect="1"/>
          </p:cNvPicPr>
          <p:nvPr>
            <p:ph idx="1"/>
          </p:nvPr>
        </p:nvPicPr>
        <p:blipFill>
          <a:blip r:embed="rId2"/>
          <a:stretch>
            <a:fillRect/>
          </a:stretch>
        </p:blipFill>
        <p:spPr>
          <a:xfrm>
            <a:off x="2380129" y="1344613"/>
            <a:ext cx="5593977" cy="5429605"/>
          </a:xfrm>
          <a:prstGeom prst="rect">
            <a:avLst/>
          </a:prstGeom>
        </p:spPr>
      </p:pic>
    </p:spTree>
    <p:extLst>
      <p:ext uri="{BB962C8B-B14F-4D97-AF65-F5344CB8AC3E}">
        <p14:creationId xmlns:p14="http://schemas.microsoft.com/office/powerpoint/2010/main" val="1718019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6356-B24E-43BC-900B-C777A59ACC5E}"/>
              </a:ext>
            </a:extLst>
          </p:cNvPr>
          <p:cNvSpPr>
            <a:spLocks noGrp="1"/>
          </p:cNvSpPr>
          <p:nvPr>
            <p:ph type="title"/>
          </p:nvPr>
        </p:nvSpPr>
        <p:spPr/>
        <p:txBody>
          <a:bodyPr/>
          <a:lstStyle/>
          <a:p>
            <a:r>
              <a:rPr lang="en-US" dirty="0"/>
              <a:t>Router/Switch IOS upgradation</a:t>
            </a:r>
          </a:p>
        </p:txBody>
      </p:sp>
      <p:pic>
        <p:nvPicPr>
          <p:cNvPr id="4" name="Content Placeholder 3">
            <a:extLst>
              <a:ext uri="{FF2B5EF4-FFF2-40B4-BE49-F238E27FC236}">
                <a16:creationId xmlns:a16="http://schemas.microsoft.com/office/drawing/2014/main" id="{50FBB83B-86BE-4D4A-ACED-41E5C78835BF}"/>
              </a:ext>
            </a:extLst>
          </p:cNvPr>
          <p:cNvPicPr>
            <a:picLocks noGrp="1" noChangeAspect="1"/>
          </p:cNvPicPr>
          <p:nvPr>
            <p:ph idx="1"/>
          </p:nvPr>
        </p:nvPicPr>
        <p:blipFill>
          <a:blip r:embed="rId2"/>
          <a:stretch>
            <a:fillRect/>
          </a:stretch>
        </p:blipFill>
        <p:spPr>
          <a:xfrm>
            <a:off x="2033047" y="1871445"/>
            <a:ext cx="5081227" cy="4260414"/>
          </a:xfrm>
          <a:prstGeom prst="rect">
            <a:avLst/>
          </a:prstGeom>
        </p:spPr>
      </p:pic>
    </p:spTree>
    <p:extLst>
      <p:ext uri="{BB962C8B-B14F-4D97-AF65-F5344CB8AC3E}">
        <p14:creationId xmlns:p14="http://schemas.microsoft.com/office/powerpoint/2010/main" val="20161975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blipFill>
            <a:blip r:embed="rId2"/>
            <a:tile tx="0" ty="0" sx="100000" sy="100000" flip="none" algn="tl"/>
          </a:blipFill>
        </p:spPr>
        <p:txBody>
          <a:bodyPr/>
          <a:lstStyle/>
          <a:p>
            <a:pPr marL="3200400" lvl="7" indent="0">
              <a:buNone/>
            </a:pPr>
            <a:endParaRPr lang="en-US" dirty="0"/>
          </a:p>
          <a:p>
            <a:pPr marL="3200400" lvl="7" indent="0">
              <a:buNone/>
            </a:pPr>
            <a:r>
              <a:rPr lang="en-US" sz="2800" b="1" dirty="0"/>
              <a:t>            Routing Protocol</a:t>
            </a:r>
          </a:p>
          <a:p>
            <a:pPr marL="3200400" lvl="7" indent="0">
              <a:buNone/>
            </a:pPr>
            <a:endParaRPr lang="en-US" sz="2800" b="1" dirty="0"/>
          </a:p>
          <a:p>
            <a:pPr marL="3200400" lvl="7" indent="0">
              <a:buNone/>
            </a:pPr>
            <a:r>
              <a:rPr lang="en-US" sz="2800" b="1" dirty="0"/>
              <a:t>Static Routing  Protocol        Dynamic Routing               </a:t>
            </a:r>
          </a:p>
          <a:p>
            <a:pPr marL="3200400" lvl="7" indent="0">
              <a:buNone/>
            </a:pPr>
            <a:r>
              <a:rPr lang="en-US" sz="2800" b="1" dirty="0"/>
              <a:t>                                                   Protocol</a:t>
            </a:r>
          </a:p>
          <a:p>
            <a:pPr marL="3200400" lvl="7" indent="0">
              <a:buNone/>
            </a:pPr>
            <a:r>
              <a:rPr lang="en-US" sz="2800" b="1" dirty="0"/>
              <a:t>					</a:t>
            </a:r>
          </a:p>
          <a:p>
            <a:pPr marL="3200400" lvl="7" indent="0">
              <a:buNone/>
            </a:pPr>
            <a:r>
              <a:rPr lang="en-US" sz="2800" b="1" dirty="0"/>
              <a:t>			RIP      EIGRP      OSPF</a:t>
            </a:r>
          </a:p>
        </p:txBody>
      </p:sp>
      <p:cxnSp>
        <p:nvCxnSpPr>
          <p:cNvPr id="9" name="Straight Arrow Connector 8"/>
          <p:cNvCxnSpPr/>
          <p:nvPr/>
        </p:nvCxnSpPr>
        <p:spPr>
          <a:xfrm>
            <a:off x="6331527" y="2535382"/>
            <a:ext cx="1814946" cy="568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583382" y="2535382"/>
            <a:ext cx="748145" cy="568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941127" y="3879273"/>
            <a:ext cx="1302328" cy="581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8021782" y="3906982"/>
            <a:ext cx="221673" cy="51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243455" y="3879273"/>
            <a:ext cx="803563" cy="48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505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B91FFF-BDBF-46EE-A99F-32555725D230}"/>
              </a:ext>
            </a:extLst>
          </p:cNvPr>
          <p:cNvSpPr>
            <a:spLocks noGrp="1"/>
          </p:cNvSpPr>
          <p:nvPr>
            <p:ph type="title"/>
          </p:nvPr>
        </p:nvSpPr>
        <p:spPr>
          <a:xfrm>
            <a:off x="838200" y="643467"/>
            <a:ext cx="2951205" cy="5571066"/>
          </a:xfrm>
        </p:spPr>
        <p:txBody>
          <a:bodyPr>
            <a:normAutofit/>
          </a:bodyPr>
          <a:lstStyle/>
          <a:p>
            <a:r>
              <a:rPr lang="en-US">
                <a:solidFill>
                  <a:srgbClr val="FFFFFF"/>
                </a:solidFill>
              </a:rPr>
              <a:t>Routing Protocol</a:t>
            </a:r>
          </a:p>
        </p:txBody>
      </p:sp>
      <p:sp>
        <p:nvSpPr>
          <p:cNvPr id="24" name="Rectangle: Rounded Corners 23">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994A7E8-AD96-4499-865F-BD88569D3BD4}"/>
              </a:ext>
            </a:extLst>
          </p:cNvPr>
          <p:cNvGraphicFramePr>
            <a:graphicFrameLocks noGrp="1"/>
          </p:cNvGraphicFramePr>
          <p:nvPr>
            <p:ph idx="1"/>
            <p:extLst>
              <p:ext uri="{D42A27DB-BD31-4B8C-83A1-F6EECF244321}">
                <p14:modId xmlns:p14="http://schemas.microsoft.com/office/powerpoint/2010/main" val="2892882298"/>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458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305B-A57E-4D4E-BC56-6B0617FD2341}"/>
              </a:ext>
            </a:extLst>
          </p:cNvPr>
          <p:cNvSpPr>
            <a:spLocks noGrp="1"/>
          </p:cNvSpPr>
          <p:nvPr>
            <p:ph type="title"/>
          </p:nvPr>
        </p:nvSpPr>
        <p:spPr>
          <a:xfrm>
            <a:off x="838200" y="365125"/>
            <a:ext cx="9368118" cy="1325563"/>
          </a:xfrm>
          <a:blipFill>
            <a:blip r:embed="rId2"/>
            <a:tile tx="0" ty="0" sx="100000" sy="100000" flip="none" algn="tl"/>
          </a:blipFill>
        </p:spPr>
        <p:txBody>
          <a:bodyPr>
            <a:normAutofit/>
          </a:bodyPr>
          <a:lstStyle/>
          <a:p>
            <a:r>
              <a:rPr lang="en-US" sz="3600" dirty="0"/>
              <a:t>Buildings depend on the strangeness of the pillars</a:t>
            </a:r>
          </a:p>
        </p:txBody>
      </p:sp>
      <p:pic>
        <p:nvPicPr>
          <p:cNvPr id="4" name="Content Placeholder 3">
            <a:extLst>
              <a:ext uri="{FF2B5EF4-FFF2-40B4-BE49-F238E27FC236}">
                <a16:creationId xmlns:a16="http://schemas.microsoft.com/office/drawing/2014/main" id="{8D5D1EF3-F4D0-4E0B-BD8C-49D8E5173F7B}"/>
              </a:ext>
            </a:extLst>
          </p:cNvPr>
          <p:cNvPicPr>
            <a:picLocks noGrp="1" noChangeAspect="1"/>
          </p:cNvPicPr>
          <p:nvPr>
            <p:ph idx="1"/>
          </p:nvPr>
        </p:nvPicPr>
        <p:blipFill>
          <a:blip r:embed="rId3"/>
          <a:stretch>
            <a:fillRect/>
          </a:stretch>
        </p:blipFill>
        <p:spPr>
          <a:xfrm>
            <a:off x="3953435" y="1842858"/>
            <a:ext cx="4020671" cy="4050455"/>
          </a:xfrm>
          <a:prstGeom prst="rect">
            <a:avLst/>
          </a:prstGeom>
          <a:blipFill>
            <a:blip r:embed="rId4"/>
            <a:tile tx="0" ty="0" sx="100000" sy="100000" flip="none" algn="tl"/>
          </a:blipFill>
        </p:spPr>
      </p:pic>
    </p:spTree>
    <p:extLst>
      <p:ext uri="{BB962C8B-B14F-4D97-AF65-F5344CB8AC3E}">
        <p14:creationId xmlns:p14="http://schemas.microsoft.com/office/powerpoint/2010/main" val="160824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5D005B-C038-4635-8537-6E48C847E5D3}"/>
              </a:ext>
            </a:extLst>
          </p:cNvPr>
          <p:cNvSpPr>
            <a:spLocks noGrp="1"/>
          </p:cNvSpPr>
          <p:nvPr>
            <p:ph idx="1"/>
          </p:nvPr>
        </p:nvSpPr>
        <p:spPr>
          <a:xfrm>
            <a:off x="838200" y="591671"/>
            <a:ext cx="10515600" cy="5585292"/>
          </a:xfrm>
          <a:blipFill>
            <a:blip r:embed="rId2"/>
            <a:tile tx="0" ty="0" sx="100000" sy="100000" flip="none" algn="tl"/>
          </a:blipFill>
        </p:spPr>
        <p:txBody>
          <a:bodyPr/>
          <a:lstStyle/>
          <a:p>
            <a:endParaRPr lang="en-US" dirty="0"/>
          </a:p>
          <a:p>
            <a:endParaRPr lang="en-US" dirty="0"/>
          </a:p>
          <a:p>
            <a:pPr algn="ctr"/>
            <a:r>
              <a:rPr lang="en-US" b="1" dirty="0">
                <a:highlight>
                  <a:srgbClr val="00FF00"/>
                </a:highlight>
              </a:rPr>
              <a:t>Module 08: The Routing Table </a:t>
            </a:r>
          </a:p>
          <a:p>
            <a:pPr marL="0" indent="0" algn="ctr">
              <a:buNone/>
            </a:pPr>
            <a:r>
              <a:rPr lang="en-US" b="1" dirty="0"/>
              <a:t>&amp;</a:t>
            </a:r>
          </a:p>
          <a:p>
            <a:pPr algn="ctr"/>
            <a:r>
              <a:rPr lang="en-US" b="1" dirty="0">
                <a:highlight>
                  <a:srgbClr val="00FF00"/>
                </a:highlight>
              </a:rPr>
              <a:t>Module 09: Static and Default Route Configuration </a:t>
            </a:r>
          </a:p>
        </p:txBody>
      </p:sp>
    </p:spTree>
    <p:extLst>
      <p:ext uri="{BB962C8B-B14F-4D97-AF65-F5344CB8AC3E}">
        <p14:creationId xmlns:p14="http://schemas.microsoft.com/office/powerpoint/2010/main" val="1251685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E2AA-58EB-445B-8E00-F7EDAE961CED}"/>
              </a:ext>
            </a:extLst>
          </p:cNvPr>
          <p:cNvSpPr>
            <a:spLocks noGrp="1"/>
          </p:cNvSpPr>
          <p:nvPr>
            <p:ph type="title"/>
          </p:nvPr>
        </p:nvSpPr>
        <p:spPr>
          <a:xfrm>
            <a:off x="838200" y="365126"/>
            <a:ext cx="6584576" cy="683746"/>
          </a:xfrm>
        </p:spPr>
        <p:txBody>
          <a:bodyPr>
            <a:normAutofit fontScale="90000"/>
          </a:bodyPr>
          <a:lstStyle/>
          <a:p>
            <a:r>
              <a:rPr lang="en-US" dirty="0"/>
              <a:t>Static Router configuration</a:t>
            </a:r>
          </a:p>
        </p:txBody>
      </p:sp>
      <p:pic>
        <p:nvPicPr>
          <p:cNvPr id="4" name="Content Placeholder 3">
            <a:extLst>
              <a:ext uri="{FF2B5EF4-FFF2-40B4-BE49-F238E27FC236}">
                <a16:creationId xmlns:a16="http://schemas.microsoft.com/office/drawing/2014/main" id="{AACFD9CB-B757-4191-9B43-B8782038F9AE}"/>
              </a:ext>
            </a:extLst>
          </p:cNvPr>
          <p:cNvPicPr>
            <a:picLocks noGrp="1" noChangeAspect="1"/>
          </p:cNvPicPr>
          <p:nvPr>
            <p:ph idx="1"/>
          </p:nvPr>
        </p:nvPicPr>
        <p:blipFill>
          <a:blip r:embed="rId2"/>
          <a:stretch>
            <a:fillRect/>
          </a:stretch>
        </p:blipFill>
        <p:spPr>
          <a:xfrm>
            <a:off x="619067" y="1301905"/>
            <a:ext cx="5077534" cy="2467319"/>
          </a:xfrm>
          <a:prstGeom prst="rect">
            <a:avLst/>
          </a:prstGeom>
        </p:spPr>
      </p:pic>
      <p:pic>
        <p:nvPicPr>
          <p:cNvPr id="5" name="Picture 4">
            <a:extLst>
              <a:ext uri="{FF2B5EF4-FFF2-40B4-BE49-F238E27FC236}">
                <a16:creationId xmlns:a16="http://schemas.microsoft.com/office/drawing/2014/main" id="{5478E80C-FBC3-4E44-96E1-1ABEEF7DAFBD}"/>
              </a:ext>
            </a:extLst>
          </p:cNvPr>
          <p:cNvPicPr>
            <a:picLocks noChangeAspect="1"/>
          </p:cNvPicPr>
          <p:nvPr/>
        </p:nvPicPr>
        <p:blipFill>
          <a:blip r:embed="rId3"/>
          <a:stretch>
            <a:fillRect/>
          </a:stretch>
        </p:blipFill>
        <p:spPr>
          <a:xfrm>
            <a:off x="6047635" y="1048872"/>
            <a:ext cx="5306165" cy="4086795"/>
          </a:xfrm>
          <a:prstGeom prst="rect">
            <a:avLst/>
          </a:prstGeom>
        </p:spPr>
      </p:pic>
      <p:pic>
        <p:nvPicPr>
          <p:cNvPr id="6" name="Picture 5">
            <a:extLst>
              <a:ext uri="{FF2B5EF4-FFF2-40B4-BE49-F238E27FC236}">
                <a16:creationId xmlns:a16="http://schemas.microsoft.com/office/drawing/2014/main" id="{67D26093-1ABD-495E-852F-36C65B88D3C5}"/>
              </a:ext>
            </a:extLst>
          </p:cNvPr>
          <p:cNvPicPr>
            <a:picLocks noChangeAspect="1"/>
          </p:cNvPicPr>
          <p:nvPr/>
        </p:nvPicPr>
        <p:blipFill>
          <a:blip r:embed="rId4"/>
          <a:stretch>
            <a:fillRect/>
          </a:stretch>
        </p:blipFill>
        <p:spPr>
          <a:xfrm>
            <a:off x="476172" y="3902533"/>
            <a:ext cx="5220429" cy="2791215"/>
          </a:xfrm>
          <a:prstGeom prst="rect">
            <a:avLst/>
          </a:prstGeom>
        </p:spPr>
      </p:pic>
    </p:spTree>
    <p:extLst>
      <p:ext uri="{BB962C8B-B14F-4D97-AF65-F5344CB8AC3E}">
        <p14:creationId xmlns:p14="http://schemas.microsoft.com/office/powerpoint/2010/main" val="3166755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7D4BB-EFA9-42F0-8652-8FD5F2020181}"/>
              </a:ext>
            </a:extLst>
          </p:cNvPr>
          <p:cNvSpPr>
            <a:spLocks noGrp="1"/>
          </p:cNvSpPr>
          <p:nvPr>
            <p:ph idx="1"/>
          </p:nvPr>
        </p:nvSpPr>
        <p:spPr>
          <a:blipFill>
            <a:blip r:embed="rId2"/>
            <a:tile tx="0" ty="0" sx="100000" sy="100000" flip="none" algn="tl"/>
          </a:blipFill>
        </p:spPr>
        <p:txBody>
          <a:bodyPr/>
          <a:lstStyle/>
          <a:p>
            <a:pPr marL="457200" lvl="1" indent="0">
              <a:buNone/>
            </a:pPr>
            <a:r>
              <a:rPr lang="en-US" dirty="0"/>
              <a:t>                        </a:t>
            </a:r>
          </a:p>
          <a:p>
            <a:pPr lvl="1"/>
            <a:endParaRPr lang="en-US" dirty="0"/>
          </a:p>
          <a:p>
            <a:pPr lvl="1" algn="ctr"/>
            <a:r>
              <a:rPr lang="en-US" sz="3600" b="1" dirty="0"/>
              <a:t>Dynamic Routing Protocol</a:t>
            </a:r>
          </a:p>
        </p:txBody>
      </p:sp>
    </p:spTree>
    <p:extLst>
      <p:ext uri="{BB962C8B-B14F-4D97-AF65-F5344CB8AC3E}">
        <p14:creationId xmlns:p14="http://schemas.microsoft.com/office/powerpoint/2010/main" val="1559065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E183-F1E8-4F78-A744-8921D876A4A9}"/>
              </a:ext>
            </a:extLst>
          </p:cNvPr>
          <p:cNvSpPr>
            <a:spLocks noGrp="1"/>
          </p:cNvSpPr>
          <p:nvPr>
            <p:ph type="title"/>
          </p:nvPr>
        </p:nvSpPr>
        <p:spPr>
          <a:xfrm>
            <a:off x="838200" y="365125"/>
            <a:ext cx="10515600" cy="697193"/>
          </a:xfrm>
        </p:spPr>
        <p:txBody>
          <a:bodyPr/>
          <a:lstStyle/>
          <a:p>
            <a:r>
              <a:rPr lang="en-US" b="1" dirty="0">
                <a:highlight>
                  <a:srgbClr val="00FF00"/>
                </a:highlight>
              </a:rPr>
              <a:t>RIP</a:t>
            </a:r>
          </a:p>
        </p:txBody>
      </p:sp>
      <p:pic>
        <p:nvPicPr>
          <p:cNvPr id="4" name="Content Placeholder 3">
            <a:extLst>
              <a:ext uri="{FF2B5EF4-FFF2-40B4-BE49-F238E27FC236}">
                <a16:creationId xmlns:a16="http://schemas.microsoft.com/office/drawing/2014/main" id="{EE441170-8D82-47E3-8D32-09BC7EA92BCD}"/>
              </a:ext>
            </a:extLst>
          </p:cNvPr>
          <p:cNvPicPr>
            <a:picLocks noGrp="1" noChangeAspect="1"/>
          </p:cNvPicPr>
          <p:nvPr>
            <p:ph idx="1"/>
          </p:nvPr>
        </p:nvPicPr>
        <p:blipFill>
          <a:blip r:embed="rId2"/>
          <a:stretch>
            <a:fillRect/>
          </a:stretch>
        </p:blipFill>
        <p:spPr>
          <a:xfrm>
            <a:off x="537251" y="1193149"/>
            <a:ext cx="5039428" cy="2648320"/>
          </a:xfrm>
          <a:prstGeom prst="rect">
            <a:avLst/>
          </a:prstGeom>
        </p:spPr>
      </p:pic>
      <p:pic>
        <p:nvPicPr>
          <p:cNvPr id="6" name="Picture 5">
            <a:extLst>
              <a:ext uri="{FF2B5EF4-FFF2-40B4-BE49-F238E27FC236}">
                <a16:creationId xmlns:a16="http://schemas.microsoft.com/office/drawing/2014/main" id="{762DE8C1-E200-4717-84AD-4FB6D59D498C}"/>
              </a:ext>
            </a:extLst>
          </p:cNvPr>
          <p:cNvPicPr>
            <a:picLocks noChangeAspect="1"/>
          </p:cNvPicPr>
          <p:nvPr/>
        </p:nvPicPr>
        <p:blipFill>
          <a:blip r:embed="rId3"/>
          <a:stretch>
            <a:fillRect/>
          </a:stretch>
        </p:blipFill>
        <p:spPr>
          <a:xfrm>
            <a:off x="6096000" y="1193149"/>
            <a:ext cx="4829849" cy="4020111"/>
          </a:xfrm>
          <a:prstGeom prst="rect">
            <a:avLst/>
          </a:prstGeom>
        </p:spPr>
      </p:pic>
    </p:spTree>
    <p:extLst>
      <p:ext uri="{BB962C8B-B14F-4D97-AF65-F5344CB8AC3E}">
        <p14:creationId xmlns:p14="http://schemas.microsoft.com/office/powerpoint/2010/main" val="3923100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9F7B-FD8C-4B41-81E4-AD4E13E19397}"/>
              </a:ext>
            </a:extLst>
          </p:cNvPr>
          <p:cNvSpPr>
            <a:spLocks noGrp="1"/>
          </p:cNvSpPr>
          <p:nvPr>
            <p:ph type="title"/>
          </p:nvPr>
        </p:nvSpPr>
        <p:spPr>
          <a:xfrm>
            <a:off x="838200" y="365126"/>
            <a:ext cx="8897471" cy="845110"/>
          </a:xfrm>
        </p:spPr>
        <p:txBody>
          <a:bodyPr/>
          <a:lstStyle/>
          <a:p>
            <a:r>
              <a:rPr lang="en-US" b="1" dirty="0">
                <a:highlight>
                  <a:srgbClr val="00FF00"/>
                </a:highlight>
              </a:rPr>
              <a:t>EIGRP configuration</a:t>
            </a:r>
          </a:p>
        </p:txBody>
      </p:sp>
      <p:pic>
        <p:nvPicPr>
          <p:cNvPr id="5" name="Picture 4">
            <a:extLst>
              <a:ext uri="{FF2B5EF4-FFF2-40B4-BE49-F238E27FC236}">
                <a16:creationId xmlns:a16="http://schemas.microsoft.com/office/drawing/2014/main" id="{7B0D96DB-BF5E-48B8-9304-067BF2C4AEBA}"/>
              </a:ext>
            </a:extLst>
          </p:cNvPr>
          <p:cNvPicPr>
            <a:picLocks noChangeAspect="1"/>
          </p:cNvPicPr>
          <p:nvPr/>
        </p:nvPicPr>
        <p:blipFill>
          <a:blip r:embed="rId2"/>
          <a:stretch>
            <a:fillRect/>
          </a:stretch>
        </p:blipFill>
        <p:spPr>
          <a:xfrm>
            <a:off x="7217741" y="1825625"/>
            <a:ext cx="3781953" cy="3858163"/>
          </a:xfrm>
          <a:prstGeom prst="rect">
            <a:avLst/>
          </a:prstGeom>
        </p:spPr>
      </p:pic>
      <p:sp>
        <p:nvSpPr>
          <p:cNvPr id="7" name="Content Placeholder 6">
            <a:extLst>
              <a:ext uri="{FF2B5EF4-FFF2-40B4-BE49-F238E27FC236}">
                <a16:creationId xmlns:a16="http://schemas.microsoft.com/office/drawing/2014/main" id="{FDFCE020-DAF3-4D7D-8EC2-1BBA22CCA3A8}"/>
              </a:ext>
            </a:extLst>
          </p:cNvPr>
          <p:cNvSpPr>
            <a:spLocks noGrp="1"/>
          </p:cNvSpPr>
          <p:nvPr>
            <p:ph idx="1"/>
          </p:nvPr>
        </p:nvSpPr>
        <p:spPr>
          <a:xfrm>
            <a:off x="838200" y="1344706"/>
            <a:ext cx="10515600" cy="4832257"/>
          </a:xfrm>
        </p:spPr>
        <p:txBody>
          <a:bodyPr/>
          <a:lstStyle/>
          <a:p>
            <a:endParaRPr lang="en-US" dirty="0"/>
          </a:p>
        </p:txBody>
      </p:sp>
      <p:pic>
        <p:nvPicPr>
          <p:cNvPr id="8" name="Picture 7">
            <a:extLst>
              <a:ext uri="{FF2B5EF4-FFF2-40B4-BE49-F238E27FC236}">
                <a16:creationId xmlns:a16="http://schemas.microsoft.com/office/drawing/2014/main" id="{A431C8E0-29A0-429A-A040-1994D16BA470}"/>
              </a:ext>
            </a:extLst>
          </p:cNvPr>
          <p:cNvPicPr>
            <a:picLocks noChangeAspect="1"/>
          </p:cNvPicPr>
          <p:nvPr/>
        </p:nvPicPr>
        <p:blipFill>
          <a:blip r:embed="rId3"/>
          <a:stretch>
            <a:fillRect/>
          </a:stretch>
        </p:blipFill>
        <p:spPr>
          <a:xfrm>
            <a:off x="1053783" y="1825625"/>
            <a:ext cx="5182323" cy="2667372"/>
          </a:xfrm>
          <a:prstGeom prst="rect">
            <a:avLst/>
          </a:prstGeom>
        </p:spPr>
      </p:pic>
    </p:spTree>
    <p:extLst>
      <p:ext uri="{BB962C8B-B14F-4D97-AF65-F5344CB8AC3E}">
        <p14:creationId xmlns:p14="http://schemas.microsoft.com/office/powerpoint/2010/main" val="3356613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32D31-49CE-41B4-9E52-FD734F254E82}"/>
              </a:ext>
            </a:extLst>
          </p:cNvPr>
          <p:cNvSpPr>
            <a:spLocks noGrp="1"/>
          </p:cNvSpPr>
          <p:nvPr>
            <p:ph idx="1"/>
          </p:nvPr>
        </p:nvSpPr>
        <p:spPr>
          <a:xfrm>
            <a:off x="838200" y="712694"/>
            <a:ext cx="10515600" cy="5464269"/>
          </a:xfrm>
          <a:blipFill>
            <a:blip r:embed="rId2"/>
            <a:tile tx="0" ty="0" sx="100000" sy="100000" flip="none" algn="tl"/>
          </a:blipFill>
        </p:spPr>
        <p:txBody>
          <a:bodyPr/>
          <a:lstStyle/>
          <a:p>
            <a:pPr marL="0" indent="0">
              <a:buNone/>
            </a:pPr>
            <a:r>
              <a:rPr lang="en-US" dirty="0"/>
              <a:t>                 </a:t>
            </a:r>
          </a:p>
          <a:p>
            <a:endParaRPr lang="en-US" dirty="0"/>
          </a:p>
          <a:p>
            <a:pPr marL="0" indent="0" algn="ctr">
              <a:buNone/>
            </a:pPr>
            <a:r>
              <a:rPr lang="en-US" sz="3600" b="1" dirty="0"/>
              <a:t> </a:t>
            </a:r>
            <a:r>
              <a:rPr lang="en-US" sz="3600" b="1" dirty="0">
                <a:highlight>
                  <a:srgbClr val="00FF00"/>
                </a:highlight>
              </a:rPr>
              <a:t>Module 10: OSPF Operation &amp; Implementation</a:t>
            </a:r>
          </a:p>
        </p:txBody>
      </p:sp>
    </p:spTree>
    <p:extLst>
      <p:ext uri="{BB962C8B-B14F-4D97-AF65-F5344CB8AC3E}">
        <p14:creationId xmlns:p14="http://schemas.microsoft.com/office/powerpoint/2010/main" val="2659364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9D41-EAED-4754-81FC-72B7BCE9088F}"/>
              </a:ext>
            </a:extLst>
          </p:cNvPr>
          <p:cNvSpPr>
            <a:spLocks noGrp="1"/>
          </p:cNvSpPr>
          <p:nvPr>
            <p:ph type="title"/>
          </p:nvPr>
        </p:nvSpPr>
        <p:spPr>
          <a:xfrm>
            <a:off x="838200" y="365126"/>
            <a:ext cx="7888941" cy="643404"/>
          </a:xfrm>
        </p:spPr>
        <p:txBody>
          <a:bodyPr>
            <a:normAutofit fontScale="90000"/>
          </a:bodyPr>
          <a:lstStyle/>
          <a:p>
            <a:r>
              <a:rPr lang="en-US" dirty="0"/>
              <a:t>OSPF Configuration</a:t>
            </a:r>
          </a:p>
        </p:txBody>
      </p:sp>
      <p:pic>
        <p:nvPicPr>
          <p:cNvPr id="4" name="Content Placeholder 3">
            <a:extLst>
              <a:ext uri="{FF2B5EF4-FFF2-40B4-BE49-F238E27FC236}">
                <a16:creationId xmlns:a16="http://schemas.microsoft.com/office/drawing/2014/main" id="{96746EB7-0E11-4985-B556-FC3B685FC85F}"/>
              </a:ext>
            </a:extLst>
          </p:cNvPr>
          <p:cNvPicPr>
            <a:picLocks noGrp="1" noChangeAspect="1"/>
          </p:cNvPicPr>
          <p:nvPr>
            <p:ph idx="1"/>
          </p:nvPr>
        </p:nvPicPr>
        <p:blipFill>
          <a:blip r:embed="rId2"/>
          <a:stretch>
            <a:fillRect/>
          </a:stretch>
        </p:blipFill>
        <p:spPr>
          <a:xfrm>
            <a:off x="615178" y="1520978"/>
            <a:ext cx="4372585" cy="2486372"/>
          </a:xfrm>
          <a:prstGeom prst="rect">
            <a:avLst/>
          </a:prstGeom>
        </p:spPr>
      </p:pic>
      <p:pic>
        <p:nvPicPr>
          <p:cNvPr id="5" name="Picture 4">
            <a:extLst>
              <a:ext uri="{FF2B5EF4-FFF2-40B4-BE49-F238E27FC236}">
                <a16:creationId xmlns:a16="http://schemas.microsoft.com/office/drawing/2014/main" id="{8CF538EC-7E1A-423D-AB0E-F51BE5D306C9}"/>
              </a:ext>
            </a:extLst>
          </p:cNvPr>
          <p:cNvPicPr>
            <a:picLocks noChangeAspect="1"/>
          </p:cNvPicPr>
          <p:nvPr/>
        </p:nvPicPr>
        <p:blipFill>
          <a:blip r:embed="rId3"/>
          <a:stretch>
            <a:fillRect/>
          </a:stretch>
        </p:blipFill>
        <p:spPr>
          <a:xfrm>
            <a:off x="615178" y="4146917"/>
            <a:ext cx="5287113" cy="2724530"/>
          </a:xfrm>
          <a:prstGeom prst="rect">
            <a:avLst/>
          </a:prstGeom>
        </p:spPr>
      </p:pic>
      <p:pic>
        <p:nvPicPr>
          <p:cNvPr id="6" name="Picture 5">
            <a:extLst>
              <a:ext uri="{FF2B5EF4-FFF2-40B4-BE49-F238E27FC236}">
                <a16:creationId xmlns:a16="http://schemas.microsoft.com/office/drawing/2014/main" id="{1E10267F-EFD9-4F0C-BC43-0331822A1B48}"/>
              </a:ext>
            </a:extLst>
          </p:cNvPr>
          <p:cNvPicPr>
            <a:picLocks noChangeAspect="1"/>
          </p:cNvPicPr>
          <p:nvPr/>
        </p:nvPicPr>
        <p:blipFill>
          <a:blip r:embed="rId4"/>
          <a:stretch>
            <a:fillRect/>
          </a:stretch>
        </p:blipFill>
        <p:spPr>
          <a:xfrm>
            <a:off x="5902291" y="1728418"/>
            <a:ext cx="5058481" cy="1276528"/>
          </a:xfrm>
          <a:prstGeom prst="rect">
            <a:avLst/>
          </a:prstGeom>
        </p:spPr>
      </p:pic>
    </p:spTree>
    <p:extLst>
      <p:ext uri="{BB962C8B-B14F-4D97-AF65-F5344CB8AC3E}">
        <p14:creationId xmlns:p14="http://schemas.microsoft.com/office/powerpoint/2010/main" val="3137019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Multi Area OSPF </a:t>
            </a:r>
            <a:br>
              <a:rPr lang="en-US" dirty="0"/>
            </a:br>
            <a:r>
              <a:rPr lang="en-US" sz="2800" dirty="0"/>
              <a:t>Core Router</a:t>
            </a:r>
          </a:p>
        </p:txBody>
      </p:sp>
      <p:sp>
        <p:nvSpPr>
          <p:cNvPr id="3" name="Content Placeholder 2"/>
          <p:cNvSpPr>
            <a:spLocks noGrp="1"/>
          </p:cNvSpPr>
          <p:nvPr>
            <p:ph idx="1"/>
          </p:nvPr>
        </p:nvSpPr>
        <p:spPr>
          <a:xfrm>
            <a:off x="415635" y="2104881"/>
            <a:ext cx="7259783" cy="4351338"/>
          </a:xfrm>
        </p:spPr>
        <p:txBody>
          <a:bodyPr>
            <a:normAutofit lnSpcReduction="10000"/>
          </a:bodyPr>
          <a:lstStyle/>
          <a:p>
            <a:r>
              <a:rPr lang="en-US" dirty="0"/>
              <a:t>router </a:t>
            </a:r>
            <a:r>
              <a:rPr lang="en-US" dirty="0" err="1"/>
              <a:t>ospf</a:t>
            </a:r>
            <a:r>
              <a:rPr lang="en-US" dirty="0"/>
              <a:t> 555</a:t>
            </a:r>
          </a:p>
          <a:p>
            <a:r>
              <a:rPr lang="en-US" dirty="0"/>
              <a:t> router-id 200.200.200.200</a:t>
            </a:r>
          </a:p>
          <a:p>
            <a:r>
              <a:rPr lang="en-US" dirty="0"/>
              <a:t> area 0 authentication message-digest</a:t>
            </a:r>
          </a:p>
          <a:p>
            <a:r>
              <a:rPr lang="en-US" dirty="0"/>
              <a:t> area 79 authentication message-digest</a:t>
            </a:r>
          </a:p>
          <a:p>
            <a:r>
              <a:rPr lang="en-US" dirty="0"/>
              <a:t> no passive-interface Tunnel70801</a:t>
            </a:r>
          </a:p>
          <a:p>
            <a:r>
              <a:rPr lang="en-US" dirty="0"/>
              <a:t>redistribute static metric 200 </a:t>
            </a:r>
          </a:p>
          <a:p>
            <a:r>
              <a:rPr lang="en-US" dirty="0"/>
              <a:t>passive-interface default</a:t>
            </a:r>
          </a:p>
          <a:p>
            <a:r>
              <a:rPr lang="en-US" dirty="0"/>
              <a:t>network 10.32.70.64 0.0.0.15 area 0</a:t>
            </a:r>
          </a:p>
          <a:p>
            <a:r>
              <a:rPr lang="en-US" dirty="0"/>
              <a:t>network 192.167.167.1 0.0.0.0 area 79</a:t>
            </a:r>
          </a:p>
          <a:p>
            <a:endParaRPr lang="en-US" dirty="0"/>
          </a:p>
        </p:txBody>
      </p:sp>
      <p:sp>
        <p:nvSpPr>
          <p:cNvPr id="4" name="Content Placeholder 2"/>
          <p:cNvSpPr txBox="1">
            <a:spLocks/>
          </p:cNvSpPr>
          <p:nvPr/>
        </p:nvSpPr>
        <p:spPr>
          <a:xfrm>
            <a:off x="1073727" y="1825625"/>
            <a:ext cx="50222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5" name="Content Placeholder 2"/>
          <p:cNvSpPr txBox="1">
            <a:spLocks/>
          </p:cNvSpPr>
          <p:nvPr/>
        </p:nvSpPr>
        <p:spPr>
          <a:xfrm>
            <a:off x="1191490" y="1715222"/>
            <a:ext cx="50222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265752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Branch Router</a:t>
            </a:r>
          </a:p>
        </p:txBody>
      </p:sp>
      <p:sp>
        <p:nvSpPr>
          <p:cNvPr id="3" name="Content Placeholder 2"/>
          <p:cNvSpPr>
            <a:spLocks noGrp="1"/>
          </p:cNvSpPr>
          <p:nvPr>
            <p:ph idx="1"/>
          </p:nvPr>
        </p:nvSpPr>
        <p:spPr/>
        <p:txBody>
          <a:bodyPr>
            <a:normAutofit lnSpcReduction="10000"/>
          </a:bodyPr>
          <a:lstStyle/>
          <a:p>
            <a:r>
              <a:rPr lang="en-US" dirty="0"/>
              <a:t>router </a:t>
            </a:r>
            <a:r>
              <a:rPr lang="en-US" dirty="0" err="1"/>
              <a:t>ospf</a:t>
            </a:r>
            <a:r>
              <a:rPr lang="en-US" dirty="0"/>
              <a:t> 555</a:t>
            </a:r>
          </a:p>
          <a:p>
            <a:r>
              <a:rPr lang="en-US" dirty="0"/>
              <a:t> router-id 79.79.79.79</a:t>
            </a:r>
          </a:p>
          <a:p>
            <a:r>
              <a:rPr lang="en-US" dirty="0"/>
              <a:t> area 79 authentication message-digest</a:t>
            </a:r>
          </a:p>
          <a:p>
            <a:r>
              <a:rPr lang="en-US" dirty="0"/>
              <a:t> area 79 </a:t>
            </a:r>
            <a:r>
              <a:rPr lang="en-US" dirty="0" err="1"/>
              <a:t>nssa</a:t>
            </a:r>
            <a:endParaRPr lang="en-US" dirty="0"/>
          </a:p>
          <a:p>
            <a:r>
              <a:rPr lang="en-US" dirty="0"/>
              <a:t> redistribute connected subnets</a:t>
            </a:r>
          </a:p>
          <a:p>
            <a:r>
              <a:rPr lang="en-US" dirty="0"/>
              <a:t> passive-interface default</a:t>
            </a:r>
          </a:p>
          <a:p>
            <a:r>
              <a:rPr lang="en-US" dirty="0"/>
              <a:t>no passive-interface Tunnel70801</a:t>
            </a:r>
          </a:p>
          <a:p>
            <a:r>
              <a:rPr lang="en-US" dirty="0"/>
              <a:t>network 10.32.80.0 0.0.0.255 area 79</a:t>
            </a:r>
          </a:p>
          <a:p>
            <a:r>
              <a:rPr lang="en-US" dirty="0"/>
              <a:t> network 192.166.166.74 0.0.0.0 area 79</a:t>
            </a:r>
          </a:p>
          <a:p>
            <a:endParaRPr lang="en-US" dirty="0"/>
          </a:p>
        </p:txBody>
      </p:sp>
    </p:spTree>
    <p:extLst>
      <p:ext uri="{BB962C8B-B14F-4D97-AF65-F5344CB8AC3E}">
        <p14:creationId xmlns:p14="http://schemas.microsoft.com/office/powerpoint/2010/main" val="1309496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C5D5C9-AF57-4BE0-B538-DFF478B924A0}"/>
              </a:ext>
            </a:extLst>
          </p:cNvPr>
          <p:cNvSpPr>
            <a:spLocks noGrp="1"/>
          </p:cNvSpPr>
          <p:nvPr>
            <p:ph idx="1"/>
          </p:nvPr>
        </p:nvSpPr>
        <p:spPr>
          <a:xfrm>
            <a:off x="838200" y="591671"/>
            <a:ext cx="10515600" cy="5585292"/>
          </a:xfrm>
          <a:blipFill>
            <a:blip r:embed="rId2"/>
            <a:tile tx="0" ty="0" sx="100000" sy="100000" flip="none" algn="tl"/>
          </a:blipFill>
        </p:spPr>
        <p:txBody>
          <a:bodyPr>
            <a:normAutofit/>
          </a:bodyPr>
          <a:lstStyle/>
          <a:p>
            <a:pPr algn="ctr"/>
            <a:r>
              <a:rPr lang="en-US" sz="3200" b="1" dirty="0">
                <a:highlight>
                  <a:srgbClr val="00FF00"/>
                </a:highlight>
              </a:rPr>
              <a:t>Module 11: VLAN and </a:t>
            </a:r>
            <a:r>
              <a:rPr lang="en-US" sz="3200" b="1" dirty="0" err="1">
                <a:highlight>
                  <a:srgbClr val="00FF00"/>
                </a:highlight>
              </a:rPr>
              <a:t>Trunking</a:t>
            </a:r>
            <a:r>
              <a:rPr lang="en-US" sz="3200" b="1" dirty="0">
                <a:highlight>
                  <a:srgbClr val="00FF00"/>
                </a:highlight>
              </a:rPr>
              <a:t> Concepts and Configurations</a:t>
            </a:r>
          </a:p>
        </p:txBody>
      </p:sp>
    </p:spTree>
    <p:extLst>
      <p:ext uri="{BB962C8B-B14F-4D97-AF65-F5344CB8AC3E}">
        <p14:creationId xmlns:p14="http://schemas.microsoft.com/office/powerpoint/2010/main" val="3203872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255E-D37C-6A1B-2FAD-A135271F319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3E5E79D-30D6-8E47-3E68-87BE85B5AC48}"/>
              </a:ext>
            </a:extLst>
          </p:cNvPr>
          <p:cNvPicPr>
            <a:picLocks noGrp="1" noChangeAspect="1"/>
          </p:cNvPicPr>
          <p:nvPr>
            <p:ph idx="1"/>
          </p:nvPr>
        </p:nvPicPr>
        <p:blipFill>
          <a:blip r:embed="rId2"/>
          <a:stretch>
            <a:fillRect/>
          </a:stretch>
        </p:blipFill>
        <p:spPr>
          <a:xfrm>
            <a:off x="4494248" y="1825625"/>
            <a:ext cx="3203503" cy="4351338"/>
          </a:xfrm>
        </p:spPr>
      </p:pic>
    </p:spTree>
    <p:extLst>
      <p:ext uri="{BB962C8B-B14F-4D97-AF65-F5344CB8AC3E}">
        <p14:creationId xmlns:p14="http://schemas.microsoft.com/office/powerpoint/2010/main" val="128593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E10A0-C155-4E6B-AB0A-6D66EC7EC5E8}"/>
              </a:ext>
            </a:extLst>
          </p:cNvPr>
          <p:cNvSpPr>
            <a:spLocks noGrp="1"/>
          </p:cNvSpPr>
          <p:nvPr>
            <p:ph type="title"/>
          </p:nvPr>
        </p:nvSpPr>
        <p:spPr>
          <a:xfrm>
            <a:off x="630936" y="639520"/>
            <a:ext cx="3429000" cy="1719072"/>
          </a:xfrm>
        </p:spPr>
        <p:txBody>
          <a:bodyPr anchor="b">
            <a:normAutofit/>
          </a:bodyPr>
          <a:lstStyle/>
          <a:p>
            <a:r>
              <a:rPr lang="en-US" sz="5400" dirty="0"/>
              <a:t>VLAN</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B87E89-73C5-42D6-B0D9-DD953B5F9631}"/>
              </a:ext>
            </a:extLst>
          </p:cNvPr>
          <p:cNvSpPr>
            <a:spLocks noGrp="1"/>
          </p:cNvSpPr>
          <p:nvPr>
            <p:ph idx="1"/>
          </p:nvPr>
        </p:nvSpPr>
        <p:spPr>
          <a:xfrm>
            <a:off x="630936" y="2807208"/>
            <a:ext cx="3429000" cy="3410712"/>
          </a:xfrm>
        </p:spPr>
        <p:txBody>
          <a:bodyPr anchor="t">
            <a:normAutofit/>
          </a:bodyPr>
          <a:lstStyle/>
          <a:p>
            <a:r>
              <a:rPr lang="en-US" sz="2200" b="1" dirty="0"/>
              <a:t>Virtual Local Area Networks</a:t>
            </a:r>
          </a:p>
          <a:p>
            <a:endParaRPr lang="en-US" sz="2200" b="1" dirty="0"/>
          </a:p>
          <a:p>
            <a:endParaRPr lang="en-US" sz="2200" b="1" dirty="0"/>
          </a:p>
        </p:txBody>
      </p:sp>
      <p:pic>
        <p:nvPicPr>
          <p:cNvPr id="5" name="Picture 4" descr="Diagram&#10;&#10;Description automatically generated">
            <a:extLst>
              <a:ext uri="{FF2B5EF4-FFF2-40B4-BE49-F238E27FC236}">
                <a16:creationId xmlns:a16="http://schemas.microsoft.com/office/drawing/2014/main" id="{384F7901-3187-4322-B274-0331413F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486325"/>
            <a:ext cx="6903720" cy="3885349"/>
          </a:xfrm>
          <a:prstGeom prst="rect">
            <a:avLst/>
          </a:prstGeom>
        </p:spPr>
      </p:pic>
    </p:spTree>
    <p:extLst>
      <p:ext uri="{BB962C8B-B14F-4D97-AF65-F5344CB8AC3E}">
        <p14:creationId xmlns:p14="http://schemas.microsoft.com/office/powerpoint/2010/main" val="2715655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19D9-6982-4AFF-9C7C-FB48D08D8EEC}"/>
              </a:ext>
            </a:extLst>
          </p:cNvPr>
          <p:cNvSpPr>
            <a:spLocks noGrp="1"/>
          </p:cNvSpPr>
          <p:nvPr>
            <p:ph type="title"/>
          </p:nvPr>
        </p:nvSpPr>
        <p:spPr>
          <a:xfrm>
            <a:off x="838200" y="365125"/>
            <a:ext cx="7498976" cy="777875"/>
          </a:xfrm>
          <a:blipFill>
            <a:blip r:embed="rId2"/>
            <a:tile tx="0" ty="0" sx="100000" sy="100000" flip="none" algn="tl"/>
          </a:blipFill>
        </p:spPr>
        <p:txBody>
          <a:bodyPr/>
          <a:lstStyle/>
          <a:p>
            <a:r>
              <a:rPr lang="en-US" dirty="0"/>
              <a:t>VLAN </a:t>
            </a:r>
          </a:p>
        </p:txBody>
      </p:sp>
      <p:pic>
        <p:nvPicPr>
          <p:cNvPr id="4" name="Content Placeholder 3">
            <a:extLst>
              <a:ext uri="{FF2B5EF4-FFF2-40B4-BE49-F238E27FC236}">
                <a16:creationId xmlns:a16="http://schemas.microsoft.com/office/drawing/2014/main" id="{EABA7807-EF96-4C5A-8314-1817DA730D9E}"/>
              </a:ext>
            </a:extLst>
          </p:cNvPr>
          <p:cNvPicPr>
            <a:picLocks noGrp="1" noChangeAspect="1"/>
          </p:cNvPicPr>
          <p:nvPr>
            <p:ph idx="1"/>
          </p:nvPr>
        </p:nvPicPr>
        <p:blipFill>
          <a:blip r:embed="rId3"/>
          <a:stretch>
            <a:fillRect/>
          </a:stretch>
        </p:blipFill>
        <p:spPr>
          <a:xfrm>
            <a:off x="1226124" y="1690688"/>
            <a:ext cx="1301923" cy="1750485"/>
          </a:xfrm>
          <a:prstGeom prst="rect">
            <a:avLst/>
          </a:prstGeom>
        </p:spPr>
      </p:pic>
      <p:pic>
        <p:nvPicPr>
          <p:cNvPr id="5" name="Picture 4">
            <a:extLst>
              <a:ext uri="{FF2B5EF4-FFF2-40B4-BE49-F238E27FC236}">
                <a16:creationId xmlns:a16="http://schemas.microsoft.com/office/drawing/2014/main" id="{C29C0B17-6301-4037-8EB4-F41BE4901648}"/>
              </a:ext>
            </a:extLst>
          </p:cNvPr>
          <p:cNvPicPr>
            <a:picLocks noChangeAspect="1"/>
          </p:cNvPicPr>
          <p:nvPr/>
        </p:nvPicPr>
        <p:blipFill>
          <a:blip r:embed="rId4"/>
          <a:stretch>
            <a:fillRect/>
          </a:stretch>
        </p:blipFill>
        <p:spPr>
          <a:xfrm>
            <a:off x="998759" y="3441173"/>
            <a:ext cx="3524742" cy="1409897"/>
          </a:xfrm>
          <a:prstGeom prst="rect">
            <a:avLst/>
          </a:prstGeom>
        </p:spPr>
      </p:pic>
      <p:pic>
        <p:nvPicPr>
          <p:cNvPr id="6" name="Picture 5">
            <a:extLst>
              <a:ext uri="{FF2B5EF4-FFF2-40B4-BE49-F238E27FC236}">
                <a16:creationId xmlns:a16="http://schemas.microsoft.com/office/drawing/2014/main" id="{0FA5BC71-DB73-4A54-AE2B-5CD68DEED9BC}"/>
              </a:ext>
            </a:extLst>
          </p:cNvPr>
          <p:cNvPicPr>
            <a:picLocks noChangeAspect="1"/>
          </p:cNvPicPr>
          <p:nvPr/>
        </p:nvPicPr>
        <p:blipFill>
          <a:blip r:embed="rId5"/>
          <a:stretch>
            <a:fillRect/>
          </a:stretch>
        </p:blipFill>
        <p:spPr>
          <a:xfrm>
            <a:off x="998759" y="4959082"/>
            <a:ext cx="3458058" cy="1162212"/>
          </a:xfrm>
          <a:prstGeom prst="rect">
            <a:avLst/>
          </a:prstGeom>
        </p:spPr>
      </p:pic>
    </p:spTree>
    <p:extLst>
      <p:ext uri="{BB962C8B-B14F-4D97-AF65-F5344CB8AC3E}">
        <p14:creationId xmlns:p14="http://schemas.microsoft.com/office/powerpoint/2010/main" val="3565970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8822-F04A-4BDE-A0C3-5FC5F6C72FA2}"/>
              </a:ext>
            </a:extLst>
          </p:cNvPr>
          <p:cNvSpPr>
            <a:spLocks noGrp="1"/>
          </p:cNvSpPr>
          <p:nvPr>
            <p:ph type="title"/>
          </p:nvPr>
        </p:nvSpPr>
        <p:spPr>
          <a:blipFill>
            <a:blip r:embed="rId2"/>
            <a:tile tx="0" ty="0" sx="100000" sy="100000" flip="none" algn="tl"/>
          </a:blipFill>
        </p:spPr>
        <p:txBody>
          <a:bodyPr/>
          <a:lstStyle/>
          <a:p>
            <a:r>
              <a:rPr lang="en-US" dirty="0">
                <a:highlight>
                  <a:srgbClr val="00FF00"/>
                </a:highlight>
              </a:rPr>
              <a:t>Module 12: STP Operation</a:t>
            </a:r>
          </a:p>
        </p:txBody>
      </p:sp>
      <p:sp>
        <p:nvSpPr>
          <p:cNvPr id="3" name="Content Placeholder 2">
            <a:extLst>
              <a:ext uri="{FF2B5EF4-FFF2-40B4-BE49-F238E27FC236}">
                <a16:creationId xmlns:a16="http://schemas.microsoft.com/office/drawing/2014/main" id="{43C248CD-5A16-425C-9988-023EE28965FE}"/>
              </a:ext>
            </a:extLst>
          </p:cNvPr>
          <p:cNvSpPr>
            <a:spLocks noGrp="1"/>
          </p:cNvSpPr>
          <p:nvPr>
            <p:ph idx="1"/>
          </p:nvPr>
        </p:nvSpPr>
        <p:spPr>
          <a:blipFill>
            <a:blip r:embed="rId3"/>
            <a:tile tx="0" ty="0" sx="100000" sy="100000" flip="none" algn="tl"/>
          </a:blipFill>
        </p:spPr>
        <p:txBody>
          <a:bodyPr>
            <a:normAutofit fontScale="92500" lnSpcReduction="20000"/>
          </a:bodyPr>
          <a:lstStyle/>
          <a:p>
            <a:r>
              <a:rPr lang="en-US" dirty="0"/>
              <a:t>STP</a:t>
            </a:r>
          </a:p>
          <a:p>
            <a:r>
              <a:rPr lang="en-US" dirty="0"/>
              <a:t>The options are:</a:t>
            </a:r>
          </a:p>
          <a:p>
            <a:endParaRPr lang="en-US" dirty="0"/>
          </a:p>
          <a:p>
            <a:r>
              <a:rPr lang="en-US" dirty="0"/>
              <a:t>    </a:t>
            </a:r>
            <a:r>
              <a:rPr lang="en-US" dirty="0" err="1"/>
              <a:t>stp</a:t>
            </a:r>
            <a:r>
              <a:rPr lang="en-US" dirty="0"/>
              <a:t> — Classic STP provides a single path between any two endpoints, eliminating and preventing networking loops.</a:t>
            </a:r>
          </a:p>
          <a:p>
            <a:r>
              <a:rPr lang="en-US" dirty="0"/>
              <a:t>    </a:t>
            </a:r>
            <a:r>
              <a:rPr lang="en-US" dirty="0" err="1"/>
              <a:t>rstp</a:t>
            </a:r>
            <a:r>
              <a:rPr lang="en-US" dirty="0"/>
              <a:t> — RSTP detects network topologies to provide faster convergence of the spanning tree. This option is enabled by default.</a:t>
            </a:r>
          </a:p>
          <a:p>
            <a:r>
              <a:rPr lang="en-US" dirty="0"/>
              <a:t>    </a:t>
            </a:r>
            <a:r>
              <a:rPr lang="en-US" dirty="0" err="1"/>
              <a:t>mst</a:t>
            </a:r>
            <a:r>
              <a:rPr lang="en-US" dirty="0"/>
              <a:t> — MSTP is based on RSTP. It detects Layer 2 loops, and attempts to mitigate them by preventing the involved port from transmitting traffic.</a:t>
            </a:r>
          </a:p>
          <a:p>
            <a:endParaRPr lang="en-US" dirty="0"/>
          </a:p>
          <a:p>
            <a:r>
              <a:rPr lang="en-US" dirty="0"/>
              <a:t>In this example, </a:t>
            </a:r>
            <a:r>
              <a:rPr lang="en-US" dirty="0" err="1"/>
              <a:t>rstp</a:t>
            </a:r>
            <a:r>
              <a:rPr lang="en-US" dirty="0"/>
              <a:t> is used.</a:t>
            </a:r>
          </a:p>
          <a:p>
            <a:endParaRPr lang="en-US" dirty="0"/>
          </a:p>
        </p:txBody>
      </p:sp>
    </p:spTree>
    <p:extLst>
      <p:ext uri="{BB962C8B-B14F-4D97-AF65-F5344CB8AC3E}">
        <p14:creationId xmlns:p14="http://schemas.microsoft.com/office/powerpoint/2010/main" val="716516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2FCCE-A335-490D-953A-76BEE79A298B}"/>
              </a:ext>
            </a:extLst>
          </p:cNvPr>
          <p:cNvSpPr>
            <a:spLocks noGrp="1"/>
          </p:cNvSpPr>
          <p:nvPr>
            <p:ph type="title"/>
          </p:nvPr>
        </p:nvSpPr>
        <p:spPr>
          <a:blipFill>
            <a:blip r:embed="rId2"/>
            <a:tile tx="0" ty="0" sx="100000" sy="100000" flip="none" algn="tl"/>
          </a:blipFill>
        </p:spPr>
        <p:txBody>
          <a:bodyPr>
            <a:normAutofit/>
          </a:bodyPr>
          <a:lstStyle/>
          <a:p>
            <a:pPr algn="ctr"/>
            <a:r>
              <a:rPr lang="en-US" sz="3200" dirty="0">
                <a:highlight>
                  <a:srgbClr val="00FF00"/>
                </a:highlight>
              </a:rPr>
              <a:t>Module 13: EtherChannel and HSRP</a:t>
            </a:r>
          </a:p>
        </p:txBody>
      </p:sp>
      <p:pic>
        <p:nvPicPr>
          <p:cNvPr id="4" name="Content Placeholder 3">
            <a:extLst>
              <a:ext uri="{FF2B5EF4-FFF2-40B4-BE49-F238E27FC236}">
                <a16:creationId xmlns:a16="http://schemas.microsoft.com/office/drawing/2014/main" id="{0FC0CAE7-2ECA-4F94-BAF1-37A0F287A898}"/>
              </a:ext>
            </a:extLst>
          </p:cNvPr>
          <p:cNvPicPr>
            <a:picLocks noGrp="1" noChangeAspect="1"/>
          </p:cNvPicPr>
          <p:nvPr>
            <p:ph idx="1"/>
          </p:nvPr>
        </p:nvPicPr>
        <p:blipFill>
          <a:blip r:embed="rId3"/>
          <a:stretch>
            <a:fillRect/>
          </a:stretch>
        </p:blipFill>
        <p:spPr>
          <a:xfrm>
            <a:off x="960493" y="1690688"/>
            <a:ext cx="5887272" cy="2781688"/>
          </a:xfrm>
          <a:prstGeom prst="rect">
            <a:avLst/>
          </a:prstGeom>
        </p:spPr>
      </p:pic>
      <p:sp>
        <p:nvSpPr>
          <p:cNvPr id="5" name="Rectangle 4">
            <a:extLst>
              <a:ext uri="{FF2B5EF4-FFF2-40B4-BE49-F238E27FC236}">
                <a16:creationId xmlns:a16="http://schemas.microsoft.com/office/drawing/2014/main" id="{D0455CF0-FDBD-4139-AAEC-9C25CA021686}"/>
              </a:ext>
            </a:extLst>
          </p:cNvPr>
          <p:cNvSpPr/>
          <p:nvPr/>
        </p:nvSpPr>
        <p:spPr>
          <a:xfrm>
            <a:off x="1192306" y="4705647"/>
            <a:ext cx="6096000" cy="923330"/>
          </a:xfrm>
          <a:prstGeom prst="rect">
            <a:avLst/>
          </a:prstGeom>
        </p:spPr>
        <p:txBody>
          <a:bodyPr>
            <a:spAutoFit/>
          </a:bodyPr>
          <a:lstStyle/>
          <a:p>
            <a:r>
              <a:rPr lang="en-US" dirty="0"/>
              <a:t>interface Port-channel1</a:t>
            </a:r>
          </a:p>
          <a:p>
            <a:r>
              <a:rPr lang="en-US" dirty="0"/>
              <a:t> switchport trunk allowed </a:t>
            </a:r>
            <a:r>
              <a:rPr lang="en-US" dirty="0" err="1"/>
              <a:t>vlan</a:t>
            </a:r>
            <a:r>
              <a:rPr lang="en-US" dirty="0"/>
              <a:t> 10,50</a:t>
            </a:r>
          </a:p>
          <a:p>
            <a:r>
              <a:rPr lang="en-US" dirty="0"/>
              <a:t> switchport mode trunk</a:t>
            </a:r>
          </a:p>
        </p:txBody>
      </p:sp>
      <p:sp>
        <p:nvSpPr>
          <p:cNvPr id="6" name="Rectangle 5">
            <a:extLst>
              <a:ext uri="{FF2B5EF4-FFF2-40B4-BE49-F238E27FC236}">
                <a16:creationId xmlns:a16="http://schemas.microsoft.com/office/drawing/2014/main" id="{453EA1FB-C3FB-4EB7-ABD4-6042F380ACF1}"/>
              </a:ext>
            </a:extLst>
          </p:cNvPr>
          <p:cNvSpPr/>
          <p:nvPr/>
        </p:nvSpPr>
        <p:spPr>
          <a:xfrm>
            <a:off x="6382871" y="3257834"/>
            <a:ext cx="6096000" cy="3139321"/>
          </a:xfrm>
          <a:prstGeom prst="rect">
            <a:avLst/>
          </a:prstGeom>
        </p:spPr>
        <p:txBody>
          <a:bodyPr>
            <a:spAutoFit/>
          </a:bodyPr>
          <a:lstStyle/>
          <a:p>
            <a:r>
              <a:rPr lang="en-US" dirty="0"/>
              <a:t>interface GigabitEthernet0/23</a:t>
            </a:r>
          </a:p>
          <a:p>
            <a:r>
              <a:rPr lang="en-US" dirty="0"/>
              <a:t> description Primary Internet Switch interface 0/47</a:t>
            </a:r>
          </a:p>
          <a:p>
            <a:r>
              <a:rPr lang="en-US" dirty="0"/>
              <a:t> switchport trunk allowed </a:t>
            </a:r>
            <a:r>
              <a:rPr lang="en-US" dirty="0" err="1"/>
              <a:t>vlan</a:t>
            </a:r>
            <a:r>
              <a:rPr lang="en-US" dirty="0"/>
              <a:t> 10,50</a:t>
            </a:r>
          </a:p>
          <a:p>
            <a:r>
              <a:rPr lang="en-US" dirty="0"/>
              <a:t> switchport mode trunk</a:t>
            </a:r>
          </a:p>
          <a:p>
            <a:r>
              <a:rPr lang="en-US" dirty="0"/>
              <a:t> channel-group 1 mode active</a:t>
            </a:r>
          </a:p>
          <a:p>
            <a:r>
              <a:rPr lang="en-US" dirty="0"/>
              <a:t>!</a:t>
            </a:r>
          </a:p>
          <a:p>
            <a:r>
              <a:rPr lang="en-US" dirty="0"/>
              <a:t>interface GigabitEthernet0/24</a:t>
            </a:r>
          </a:p>
          <a:p>
            <a:r>
              <a:rPr lang="en-US" dirty="0"/>
              <a:t> description Primary Switch interface 0/48 Connectivity</a:t>
            </a:r>
          </a:p>
          <a:p>
            <a:r>
              <a:rPr lang="en-US" dirty="0"/>
              <a:t> switchport trunk allowed </a:t>
            </a:r>
            <a:r>
              <a:rPr lang="en-US" dirty="0" err="1"/>
              <a:t>vlan</a:t>
            </a:r>
            <a:r>
              <a:rPr lang="en-US" dirty="0"/>
              <a:t> 10,50</a:t>
            </a:r>
          </a:p>
          <a:p>
            <a:r>
              <a:rPr lang="en-US" dirty="0"/>
              <a:t> switchport mode trunk</a:t>
            </a:r>
          </a:p>
          <a:p>
            <a:r>
              <a:rPr lang="en-US" dirty="0"/>
              <a:t> channel-group 1 mode active</a:t>
            </a:r>
          </a:p>
        </p:txBody>
      </p:sp>
    </p:spTree>
    <p:extLst>
      <p:ext uri="{BB962C8B-B14F-4D97-AF65-F5344CB8AC3E}">
        <p14:creationId xmlns:p14="http://schemas.microsoft.com/office/powerpoint/2010/main" val="11161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97F0-FAF1-448A-9C02-2634051D7217}"/>
              </a:ext>
            </a:extLst>
          </p:cNvPr>
          <p:cNvSpPr>
            <a:spLocks noGrp="1"/>
          </p:cNvSpPr>
          <p:nvPr>
            <p:ph type="title"/>
          </p:nvPr>
        </p:nvSpPr>
        <p:spPr>
          <a:blipFill>
            <a:blip r:embed="rId2"/>
            <a:tile tx="0" ty="0" sx="100000" sy="100000" flip="none" algn="tl"/>
          </a:blipFill>
        </p:spPr>
        <p:txBody>
          <a:bodyPr/>
          <a:lstStyle/>
          <a:p>
            <a:r>
              <a:rPr lang="en-US" dirty="0"/>
              <a:t>FHRP (First Hope Routing Protocol)</a:t>
            </a:r>
          </a:p>
        </p:txBody>
      </p:sp>
      <p:sp>
        <p:nvSpPr>
          <p:cNvPr id="3" name="Content Placeholder 2">
            <a:extLst>
              <a:ext uri="{FF2B5EF4-FFF2-40B4-BE49-F238E27FC236}">
                <a16:creationId xmlns:a16="http://schemas.microsoft.com/office/drawing/2014/main" id="{DBEC00EF-DF7D-480C-9FE0-1BC4C081E7DA}"/>
              </a:ext>
            </a:extLst>
          </p:cNvPr>
          <p:cNvSpPr>
            <a:spLocks noGrp="1"/>
          </p:cNvSpPr>
          <p:nvPr>
            <p:ph idx="1"/>
          </p:nvPr>
        </p:nvSpPr>
        <p:spPr>
          <a:solidFill>
            <a:schemeClr val="accent4">
              <a:lumMod val="60000"/>
              <a:lumOff val="40000"/>
            </a:schemeClr>
          </a:solidFill>
        </p:spPr>
        <p:txBody>
          <a:bodyPr/>
          <a:lstStyle/>
          <a:p>
            <a:r>
              <a:rPr lang="en-US" b="1" dirty="0"/>
              <a:t>HSRP (Host Standby Routing Protocol)</a:t>
            </a:r>
          </a:p>
          <a:p>
            <a:r>
              <a:rPr lang="en-US" b="1" dirty="0"/>
              <a:t>VRRP (Virtual Router Redundancy Protocol)</a:t>
            </a:r>
          </a:p>
          <a:p>
            <a:r>
              <a:rPr lang="en-US" b="1" dirty="0"/>
              <a:t>GLBP(Gateway Load Balancing Protocol)</a:t>
            </a:r>
            <a:endParaRPr lang="en-US" b="1" dirty="0">
              <a:hlinkClick r:id="rId3"/>
            </a:endParaRPr>
          </a:p>
          <a:p>
            <a:endParaRPr lang="en-US" dirty="0"/>
          </a:p>
        </p:txBody>
      </p:sp>
    </p:spTree>
    <p:extLst>
      <p:ext uri="{BB962C8B-B14F-4D97-AF65-F5344CB8AC3E}">
        <p14:creationId xmlns:p14="http://schemas.microsoft.com/office/powerpoint/2010/main" val="2981828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A49435-E075-4822-9D18-0D1331C9F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3" y="1"/>
            <a:ext cx="1219988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092AA-1C17-48BD-B9EE-8AB6414CF0F2}"/>
              </a:ext>
            </a:extLst>
          </p:cNvPr>
          <p:cNvSpPr>
            <a:spLocks noGrp="1"/>
          </p:cNvSpPr>
          <p:nvPr>
            <p:ph type="title"/>
          </p:nvPr>
        </p:nvSpPr>
        <p:spPr>
          <a:xfrm>
            <a:off x="1166648" y="721805"/>
            <a:ext cx="4088933" cy="2147520"/>
          </a:xfrm>
          <a:solidFill>
            <a:srgbClr val="00B050"/>
          </a:solidFill>
        </p:spPr>
        <p:txBody>
          <a:bodyPr>
            <a:normAutofit/>
          </a:bodyPr>
          <a:lstStyle/>
          <a:p>
            <a:r>
              <a:rPr lang="en-US" sz="4000" dirty="0"/>
              <a:t>First Hope Routing Protocol</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3AE24FC-E697-4150-A4E9-7038F7232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B6E6A6DC-8190-4538-9EAF-6D2DA32F2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A0F9E64-E4D5-4F5D-8DC8-4D718FB4E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8B14D11E-46EC-4472-B641-2B229466B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BCC03E8-EFA8-4481-85F5-6D67FD43BF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0AEDB5B1-8ED2-479D-B390-166313445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32736CD4-ACBB-4E31-A595-77721EE5F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840EDB8A-0A05-4A4D-9131-B0C9913AD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97852E7D-B6DA-4315-9AB0-F38BDF42C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042626BE-3A9A-4473-9CDB-891652CF9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26990F26-ADA3-4903-BD10-FB3F028C45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14323D42-A322-4207-857F-82B98209C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F9D23351-DEBD-4512-90A7-4603F9CA6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53C35052-0CBF-4794-B3FE-7CF81F06A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DE00348F-61C1-4BAF-A2DE-51D1FA9DC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740C38A9-2B2E-4547-9000-43FE77D147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8170394A-2958-4790-9EFB-6DA2EC131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0D08350-9D6D-4252-8A04-D0422792B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854E4015-5352-4DFB-A8D1-2F380D399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35C5FE1-6BD5-4F30-AF61-12736BBAD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DDBBD31D-9CD8-4380-A5C6-A03D916CD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0B33B4-81EF-4E14-A8EC-C53A67F274E9}"/>
              </a:ext>
            </a:extLst>
          </p:cNvPr>
          <p:cNvSpPr>
            <a:spLocks noGrp="1"/>
          </p:cNvSpPr>
          <p:nvPr>
            <p:ph idx="1"/>
          </p:nvPr>
        </p:nvSpPr>
        <p:spPr>
          <a:xfrm>
            <a:off x="1166649" y="3531476"/>
            <a:ext cx="4088932" cy="3034862"/>
          </a:xfrm>
        </p:spPr>
        <p:txBody>
          <a:bodyPr anchor="ctr">
            <a:normAutofit/>
          </a:bodyPr>
          <a:lstStyle/>
          <a:p>
            <a:r>
              <a:rPr lang="en-US" sz="1800" dirty="0"/>
              <a:t>HSRP-Hot Standby Router Protocol (</a:t>
            </a:r>
            <a:r>
              <a:rPr lang="en-US" sz="1800" b="1" i="1" dirty="0"/>
              <a:t>HSRP</a:t>
            </a:r>
            <a:r>
              <a:rPr lang="en-US" sz="1800" dirty="0"/>
              <a:t>)</a:t>
            </a:r>
          </a:p>
          <a:p>
            <a:r>
              <a:rPr lang="en-US" sz="1800" dirty="0"/>
              <a:t>VRRP-Virtual Router Redundancy Protocol (</a:t>
            </a:r>
            <a:r>
              <a:rPr lang="en-US" sz="1800" b="1" dirty="0"/>
              <a:t>VRRP</a:t>
            </a:r>
            <a:r>
              <a:rPr lang="en-US" sz="1800" dirty="0"/>
              <a:t>)</a:t>
            </a:r>
          </a:p>
          <a:p>
            <a:r>
              <a:rPr lang="en-US" sz="1800" dirty="0"/>
              <a:t>GLBP-Gateway Load Balancing Protocol (</a:t>
            </a:r>
            <a:r>
              <a:rPr lang="en-US" sz="1800" b="1" dirty="0"/>
              <a:t>GLBP</a:t>
            </a:r>
            <a:r>
              <a:rPr lang="en-US" sz="1800" dirty="0"/>
              <a:t>)</a:t>
            </a:r>
          </a:p>
          <a:p>
            <a:pPr marL="0" indent="0">
              <a:buNone/>
            </a:pPr>
            <a:endParaRPr lang="en-US" sz="1800" dirty="0"/>
          </a:p>
        </p:txBody>
      </p:sp>
      <p:pic>
        <p:nvPicPr>
          <p:cNvPr id="5" name="Picture 4" descr="Diagram&#10;&#10;Description automatically generated">
            <a:extLst>
              <a:ext uri="{FF2B5EF4-FFF2-40B4-BE49-F238E27FC236}">
                <a16:creationId xmlns:a16="http://schemas.microsoft.com/office/drawing/2014/main" id="{F87AA0BE-0362-4991-A29A-EA58C4702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597" y="985991"/>
            <a:ext cx="5731071" cy="4986031"/>
          </a:xfrm>
          <a:prstGeom prst="rect">
            <a:avLst/>
          </a:prstGeom>
        </p:spPr>
      </p:pic>
    </p:spTree>
    <p:extLst>
      <p:ext uri="{BB962C8B-B14F-4D97-AF65-F5344CB8AC3E}">
        <p14:creationId xmlns:p14="http://schemas.microsoft.com/office/powerpoint/2010/main" val="17906436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7B8A-ACFA-4BED-9BDF-89531DB35DE9}"/>
              </a:ext>
            </a:extLst>
          </p:cNvPr>
          <p:cNvSpPr>
            <a:spLocks noGrp="1"/>
          </p:cNvSpPr>
          <p:nvPr>
            <p:ph type="title"/>
          </p:nvPr>
        </p:nvSpPr>
        <p:spPr>
          <a:blipFill>
            <a:blip r:embed="rId2"/>
            <a:tile tx="0" ty="0" sx="100000" sy="100000" flip="none" algn="tl"/>
          </a:blipFill>
        </p:spPr>
        <p:txBody>
          <a:bodyPr/>
          <a:lstStyle/>
          <a:p>
            <a:r>
              <a:rPr lang="en-US" dirty="0">
                <a:highlight>
                  <a:srgbClr val="00FFFF"/>
                </a:highlight>
              </a:rPr>
              <a:t>Live HSRP Configuration</a:t>
            </a:r>
          </a:p>
        </p:txBody>
      </p:sp>
      <p:sp>
        <p:nvSpPr>
          <p:cNvPr id="3" name="Content Placeholder 2">
            <a:extLst>
              <a:ext uri="{FF2B5EF4-FFF2-40B4-BE49-F238E27FC236}">
                <a16:creationId xmlns:a16="http://schemas.microsoft.com/office/drawing/2014/main" id="{71C3FDB2-A980-4735-B6DD-363CED06131F}"/>
              </a:ext>
            </a:extLst>
          </p:cNvPr>
          <p:cNvSpPr>
            <a:spLocks noGrp="1"/>
          </p:cNvSpPr>
          <p:nvPr>
            <p:ph idx="1"/>
          </p:nvPr>
        </p:nvSpPr>
        <p:spPr>
          <a:xfrm>
            <a:off x="838200" y="1825625"/>
            <a:ext cx="5078506" cy="4351338"/>
          </a:xfrm>
          <a:blipFill>
            <a:blip r:embed="rId3"/>
            <a:tile tx="0" ty="0" sx="100000" sy="100000" flip="none" algn="tl"/>
          </a:blipFill>
        </p:spPr>
        <p:txBody>
          <a:bodyPr>
            <a:normAutofit lnSpcReduction="10000"/>
          </a:bodyPr>
          <a:lstStyle/>
          <a:p>
            <a:r>
              <a:rPr lang="en-US" dirty="0"/>
              <a:t>interface TenGigabitEthernet0/2/0</a:t>
            </a:r>
          </a:p>
          <a:p>
            <a:r>
              <a:rPr lang="en-US" dirty="0"/>
              <a:t> description ## Connected to Core-Sw-01 Port-Eth1/44 ###</a:t>
            </a:r>
          </a:p>
          <a:p>
            <a:r>
              <a:rPr lang="en-US" dirty="0"/>
              <a:t> </a:t>
            </a:r>
            <a:r>
              <a:rPr lang="en-US" dirty="0" err="1"/>
              <a:t>ip</a:t>
            </a:r>
            <a:r>
              <a:rPr lang="en-US" dirty="0"/>
              <a:t> address 192.168.10.2 255.255.255.248</a:t>
            </a:r>
          </a:p>
          <a:p>
            <a:r>
              <a:rPr lang="en-US" dirty="0"/>
              <a:t>standby 1 </a:t>
            </a:r>
            <a:r>
              <a:rPr lang="en-US" dirty="0" err="1"/>
              <a:t>ip</a:t>
            </a:r>
            <a:r>
              <a:rPr lang="en-US" dirty="0"/>
              <a:t> 192.168.10.1</a:t>
            </a:r>
          </a:p>
          <a:p>
            <a:r>
              <a:rPr lang="en-US" dirty="0"/>
              <a:t> standby 1 priority 150</a:t>
            </a:r>
          </a:p>
          <a:p>
            <a:r>
              <a:rPr lang="en-US" dirty="0"/>
              <a:t> standby 1 preempt</a:t>
            </a:r>
          </a:p>
          <a:p>
            <a:r>
              <a:rPr lang="en-US" dirty="0"/>
              <a:t> end</a:t>
            </a:r>
          </a:p>
          <a:p>
            <a:endParaRPr lang="en-US" dirty="0"/>
          </a:p>
        </p:txBody>
      </p:sp>
      <p:sp>
        <p:nvSpPr>
          <p:cNvPr id="4" name="Content Placeholder 2">
            <a:extLst>
              <a:ext uri="{FF2B5EF4-FFF2-40B4-BE49-F238E27FC236}">
                <a16:creationId xmlns:a16="http://schemas.microsoft.com/office/drawing/2014/main" id="{EB4DBCE8-6654-404E-997D-A0230F7F6C6F}"/>
              </a:ext>
            </a:extLst>
          </p:cNvPr>
          <p:cNvSpPr txBox="1">
            <a:spLocks/>
          </p:cNvSpPr>
          <p:nvPr/>
        </p:nvSpPr>
        <p:spPr>
          <a:xfrm>
            <a:off x="5916705" y="1825625"/>
            <a:ext cx="5728447" cy="4351338"/>
          </a:xfrm>
          <a:prstGeom prst="rect">
            <a:avLst/>
          </a:prstGeom>
          <a:blipFill>
            <a:blip r:embed="rId4"/>
            <a:tile tx="0" ty="0" sx="100000" sy="100000" flip="none" algn="tl"/>
          </a:blip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interface TenGigabitEthernet0/2/0</a:t>
            </a:r>
          </a:p>
          <a:p>
            <a:r>
              <a:rPr lang="en-US" sz="2200" dirty="0"/>
              <a:t> description ## Connected to Core-Sw-02 Port Eth-1/44 ###</a:t>
            </a:r>
          </a:p>
          <a:p>
            <a:r>
              <a:rPr lang="en-US" sz="2200" dirty="0"/>
              <a:t> </a:t>
            </a:r>
            <a:r>
              <a:rPr lang="en-US" sz="2200" dirty="0" err="1"/>
              <a:t>ip</a:t>
            </a:r>
            <a:r>
              <a:rPr lang="en-US" sz="2200" dirty="0"/>
              <a:t> address 192.168.10.3 255.255.255.248</a:t>
            </a:r>
          </a:p>
          <a:p>
            <a:r>
              <a:rPr lang="en-US" sz="2200" dirty="0"/>
              <a:t> standby 1 </a:t>
            </a:r>
            <a:r>
              <a:rPr lang="en-US" sz="2200" dirty="0" err="1"/>
              <a:t>ip</a:t>
            </a:r>
            <a:r>
              <a:rPr lang="en-US" sz="2200" dirty="0"/>
              <a:t> 192.168.10.1</a:t>
            </a:r>
          </a:p>
          <a:p>
            <a:r>
              <a:rPr lang="en-US" sz="2200" dirty="0"/>
              <a:t> standby 1 preempt</a:t>
            </a:r>
          </a:p>
          <a:p>
            <a:r>
              <a:rPr lang="en-US" sz="2200" dirty="0"/>
              <a:t> </a:t>
            </a:r>
            <a:r>
              <a:rPr lang="en-US" sz="2400" dirty="0"/>
              <a:t>standby 1 priority 30</a:t>
            </a:r>
          </a:p>
          <a:p>
            <a:endParaRPr lang="en-US" sz="2200" dirty="0"/>
          </a:p>
          <a:p>
            <a:r>
              <a:rPr lang="en-US" sz="2200" dirty="0"/>
              <a:t>end</a:t>
            </a:r>
          </a:p>
          <a:p>
            <a:endParaRPr lang="en-US" dirty="0"/>
          </a:p>
        </p:txBody>
      </p:sp>
    </p:spTree>
    <p:extLst>
      <p:ext uri="{BB962C8B-B14F-4D97-AF65-F5344CB8AC3E}">
        <p14:creationId xmlns:p14="http://schemas.microsoft.com/office/powerpoint/2010/main" val="1943538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F3F-ABA3-4372-B161-6E16B569C33C}"/>
              </a:ext>
            </a:extLst>
          </p:cNvPr>
          <p:cNvSpPr>
            <a:spLocks noGrp="1"/>
          </p:cNvSpPr>
          <p:nvPr>
            <p:ph type="title"/>
          </p:nvPr>
        </p:nvSpPr>
        <p:spPr>
          <a:blipFill>
            <a:blip r:embed="rId2"/>
            <a:tile tx="0" ty="0" sx="100000" sy="100000" flip="none" algn="tl"/>
          </a:blipFill>
        </p:spPr>
        <p:txBody>
          <a:bodyPr/>
          <a:lstStyle/>
          <a:p>
            <a:r>
              <a:rPr lang="en-US" dirty="0"/>
              <a:t>HSRP configuration</a:t>
            </a:r>
          </a:p>
        </p:txBody>
      </p:sp>
      <p:pic>
        <p:nvPicPr>
          <p:cNvPr id="4" name="Content Placeholder 3">
            <a:extLst>
              <a:ext uri="{FF2B5EF4-FFF2-40B4-BE49-F238E27FC236}">
                <a16:creationId xmlns:a16="http://schemas.microsoft.com/office/drawing/2014/main" id="{F54C4852-A440-4C02-9323-A6C0D35E8FD9}"/>
              </a:ext>
            </a:extLst>
          </p:cNvPr>
          <p:cNvPicPr>
            <a:picLocks noGrp="1" noChangeAspect="1"/>
          </p:cNvPicPr>
          <p:nvPr>
            <p:ph idx="1"/>
          </p:nvPr>
        </p:nvPicPr>
        <p:blipFill>
          <a:blip r:embed="rId3"/>
          <a:stretch>
            <a:fillRect/>
          </a:stretch>
        </p:blipFill>
        <p:spPr>
          <a:xfrm>
            <a:off x="1221161" y="1690688"/>
            <a:ext cx="6205904" cy="4381300"/>
          </a:xfrm>
          <a:prstGeom prst="rect">
            <a:avLst/>
          </a:prstGeom>
          <a:blipFill>
            <a:blip r:embed="rId4"/>
            <a:tile tx="0" ty="0" sx="100000" sy="100000" flip="none" algn="tl"/>
          </a:blipFill>
        </p:spPr>
      </p:pic>
    </p:spTree>
    <p:extLst>
      <p:ext uri="{BB962C8B-B14F-4D97-AF65-F5344CB8AC3E}">
        <p14:creationId xmlns:p14="http://schemas.microsoft.com/office/powerpoint/2010/main" val="509374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5BB5-252B-FBCD-C7E2-AA6034FA4905}"/>
              </a:ext>
            </a:extLst>
          </p:cNvPr>
          <p:cNvSpPr>
            <a:spLocks noGrp="1"/>
          </p:cNvSpPr>
          <p:nvPr>
            <p:ph type="title"/>
          </p:nvPr>
        </p:nvSpPr>
        <p:spPr>
          <a:xfrm>
            <a:off x="838200" y="365125"/>
            <a:ext cx="10515600" cy="899653"/>
          </a:xfrm>
          <a:blipFill>
            <a:blip r:embed="rId2"/>
            <a:tile tx="0" ty="0" sx="100000" sy="100000" flip="none" algn="tl"/>
          </a:blipFill>
        </p:spPr>
        <p:txBody>
          <a:bodyPr/>
          <a:lstStyle/>
          <a:p>
            <a:r>
              <a:rPr lang="en-US" dirty="0"/>
              <a:t>GLBP (Gateway Load Balance Protocol)</a:t>
            </a:r>
          </a:p>
        </p:txBody>
      </p:sp>
      <p:sp>
        <p:nvSpPr>
          <p:cNvPr id="3" name="Content Placeholder 2">
            <a:extLst>
              <a:ext uri="{FF2B5EF4-FFF2-40B4-BE49-F238E27FC236}">
                <a16:creationId xmlns:a16="http://schemas.microsoft.com/office/drawing/2014/main" id="{C58242E5-10C6-0C1B-665C-119BB64F7C09}"/>
              </a:ext>
            </a:extLst>
          </p:cNvPr>
          <p:cNvSpPr>
            <a:spLocks noGrp="1"/>
          </p:cNvSpPr>
          <p:nvPr>
            <p:ph idx="1"/>
          </p:nvPr>
        </p:nvSpPr>
        <p:spPr>
          <a:xfrm>
            <a:off x="163082" y="1808534"/>
            <a:ext cx="6844469" cy="4351338"/>
          </a:xfrm>
          <a:blipFill>
            <a:blip r:embed="rId3"/>
            <a:tile tx="0" ty="0" sx="100000" sy="100000" flip="none" algn="tl"/>
          </a:blipFill>
        </p:spPr>
        <p:txBody>
          <a:bodyPr>
            <a:normAutofit/>
          </a:bodyPr>
          <a:lstStyle/>
          <a:p>
            <a:r>
              <a:rPr lang="en-US" sz="1800" dirty="0"/>
              <a:t>interface GigabitEthernet0/0/0.10</a:t>
            </a:r>
          </a:p>
          <a:p>
            <a:r>
              <a:rPr lang="en-US" sz="1800" dirty="0"/>
              <a:t> description TRUNK_INTERFACE_WITH_BACK_BONE_SWITCH_GE0/3</a:t>
            </a:r>
          </a:p>
          <a:p>
            <a:r>
              <a:rPr lang="en-US" sz="1800" dirty="0"/>
              <a:t> encapsulation dot1Q 10</a:t>
            </a:r>
          </a:p>
          <a:p>
            <a:r>
              <a:rPr lang="en-US" sz="1800" dirty="0"/>
              <a:t> </a:t>
            </a:r>
            <a:r>
              <a:rPr lang="en-US" sz="1800" dirty="0" err="1"/>
              <a:t>ip</a:t>
            </a:r>
            <a:r>
              <a:rPr lang="en-US" sz="1800" dirty="0"/>
              <a:t> address 10.32.70.66 255.255.255.240</a:t>
            </a:r>
          </a:p>
          <a:p>
            <a:r>
              <a:rPr lang="en-US" sz="1800" dirty="0"/>
              <a:t> </a:t>
            </a:r>
            <a:r>
              <a:rPr lang="en-US" sz="1800" dirty="0" err="1"/>
              <a:t>glbp</a:t>
            </a:r>
            <a:r>
              <a:rPr lang="en-US" sz="1800" dirty="0"/>
              <a:t> 10 </a:t>
            </a:r>
            <a:r>
              <a:rPr lang="en-US" sz="1800" dirty="0" err="1"/>
              <a:t>ip</a:t>
            </a:r>
            <a:r>
              <a:rPr lang="en-US" sz="1800" dirty="0"/>
              <a:t> 10.32.70.68</a:t>
            </a:r>
          </a:p>
          <a:p>
            <a:r>
              <a:rPr lang="en-US" sz="1800" dirty="0"/>
              <a:t> </a:t>
            </a:r>
            <a:r>
              <a:rPr lang="en-US" sz="1800" dirty="0" err="1"/>
              <a:t>glbp</a:t>
            </a:r>
            <a:r>
              <a:rPr lang="en-US" sz="1800" dirty="0"/>
              <a:t> 10 preempt</a:t>
            </a:r>
          </a:p>
          <a:p>
            <a:r>
              <a:rPr lang="en-US" sz="1800" dirty="0"/>
              <a:t> </a:t>
            </a:r>
            <a:r>
              <a:rPr lang="en-US" sz="1800" dirty="0" err="1"/>
              <a:t>glbp</a:t>
            </a:r>
            <a:r>
              <a:rPr lang="en-US" sz="1800" dirty="0"/>
              <a:t> 10 weighting 200</a:t>
            </a:r>
          </a:p>
          <a:p>
            <a:r>
              <a:rPr lang="en-US" sz="1800" dirty="0"/>
              <a:t> </a:t>
            </a:r>
            <a:r>
              <a:rPr lang="en-US" sz="1800" dirty="0" err="1"/>
              <a:t>glbp</a:t>
            </a:r>
            <a:r>
              <a:rPr lang="en-US" sz="1800" dirty="0"/>
              <a:t> 10 load-balancing weighted</a:t>
            </a:r>
          </a:p>
          <a:p>
            <a:endParaRPr lang="en-US" sz="1800" dirty="0"/>
          </a:p>
        </p:txBody>
      </p:sp>
      <p:sp>
        <p:nvSpPr>
          <p:cNvPr id="4" name="Content Placeholder 2">
            <a:extLst>
              <a:ext uri="{FF2B5EF4-FFF2-40B4-BE49-F238E27FC236}">
                <a16:creationId xmlns:a16="http://schemas.microsoft.com/office/drawing/2014/main" id="{225990B4-7E65-8C3B-207A-8A191360ED32}"/>
              </a:ext>
            </a:extLst>
          </p:cNvPr>
          <p:cNvSpPr txBox="1">
            <a:spLocks/>
          </p:cNvSpPr>
          <p:nvPr/>
        </p:nvSpPr>
        <p:spPr>
          <a:xfrm>
            <a:off x="7144285" y="1926380"/>
            <a:ext cx="4884634" cy="4351338"/>
          </a:xfrm>
          <a:prstGeom prst="rect">
            <a:avLst/>
          </a:prstGeom>
          <a:blipFill>
            <a:blip r:embed="rId4"/>
            <a:tile tx="0" ty="0" sx="100000" sy="100000" flip="none" algn="tl"/>
          </a:blip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interface GigabitEthernet0/0/0.10</a:t>
            </a:r>
          </a:p>
          <a:p>
            <a:r>
              <a:rPr lang="en-US" sz="1800" dirty="0"/>
              <a:t> description TRUNK_INTERFACE_WITH_BACK_BONE_SWITCH_GE0/2</a:t>
            </a:r>
          </a:p>
          <a:p>
            <a:r>
              <a:rPr lang="en-US" sz="1800" dirty="0"/>
              <a:t> encapsulation dot1Q 10</a:t>
            </a:r>
          </a:p>
          <a:p>
            <a:r>
              <a:rPr lang="en-US" sz="1800" dirty="0"/>
              <a:t> </a:t>
            </a:r>
            <a:r>
              <a:rPr lang="en-US" sz="1800" dirty="0" err="1"/>
              <a:t>ip</a:t>
            </a:r>
            <a:r>
              <a:rPr lang="en-US" sz="1800" dirty="0"/>
              <a:t> address 10.32.70.68 255.255.255.240</a:t>
            </a:r>
          </a:p>
          <a:p>
            <a:r>
              <a:rPr lang="en-US" sz="1800" dirty="0"/>
              <a:t> </a:t>
            </a:r>
            <a:r>
              <a:rPr lang="en-US" sz="1800" dirty="0" err="1"/>
              <a:t>glbp</a:t>
            </a:r>
            <a:r>
              <a:rPr lang="en-US" sz="1800" dirty="0"/>
              <a:t> 10 </a:t>
            </a:r>
            <a:r>
              <a:rPr lang="en-US" sz="1800" dirty="0" err="1"/>
              <a:t>ip</a:t>
            </a:r>
            <a:r>
              <a:rPr lang="en-US" sz="1800" dirty="0"/>
              <a:t> 10.32.70.68</a:t>
            </a:r>
          </a:p>
          <a:p>
            <a:r>
              <a:rPr lang="en-US" sz="1800" dirty="0"/>
              <a:t> </a:t>
            </a:r>
            <a:r>
              <a:rPr lang="en-US" sz="1800" dirty="0" err="1"/>
              <a:t>glbp</a:t>
            </a:r>
            <a:r>
              <a:rPr lang="en-US" sz="1800" dirty="0"/>
              <a:t> 10 preempt</a:t>
            </a:r>
          </a:p>
          <a:p>
            <a:r>
              <a:rPr lang="en-US" sz="1800" dirty="0"/>
              <a:t> </a:t>
            </a:r>
            <a:r>
              <a:rPr lang="en-US" sz="1800" dirty="0" err="1"/>
              <a:t>glbp</a:t>
            </a:r>
            <a:r>
              <a:rPr lang="en-US" sz="1800" dirty="0"/>
              <a:t> 10 weighting 100</a:t>
            </a:r>
          </a:p>
          <a:p>
            <a:r>
              <a:rPr lang="en-US" sz="1800" dirty="0"/>
              <a:t> </a:t>
            </a:r>
            <a:r>
              <a:rPr lang="en-US" sz="1800" dirty="0" err="1"/>
              <a:t>glbp</a:t>
            </a:r>
            <a:r>
              <a:rPr lang="en-US" sz="1800" dirty="0"/>
              <a:t> 10 load-balancing weighted</a:t>
            </a:r>
          </a:p>
          <a:p>
            <a:endParaRPr lang="en-US" sz="1800" dirty="0"/>
          </a:p>
        </p:txBody>
      </p:sp>
    </p:spTree>
    <p:extLst>
      <p:ext uri="{BB962C8B-B14F-4D97-AF65-F5344CB8AC3E}">
        <p14:creationId xmlns:p14="http://schemas.microsoft.com/office/powerpoint/2010/main" val="2547711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5D63-A5DA-4795-A41E-049453DD2670}"/>
              </a:ext>
            </a:extLst>
          </p:cNvPr>
          <p:cNvSpPr>
            <a:spLocks noGrp="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a:lstStyle/>
          <a:p>
            <a:r>
              <a:rPr lang="en-US" dirty="0"/>
              <a:t>LAN Security and Device Hardening</a:t>
            </a:r>
          </a:p>
        </p:txBody>
      </p:sp>
      <p:sp>
        <p:nvSpPr>
          <p:cNvPr id="3" name="Content Placeholder 2">
            <a:extLst>
              <a:ext uri="{FF2B5EF4-FFF2-40B4-BE49-F238E27FC236}">
                <a16:creationId xmlns:a16="http://schemas.microsoft.com/office/drawing/2014/main" id="{A8894857-E277-4226-9FB6-783B563BDA71}"/>
              </a:ext>
            </a:extLst>
          </p:cNvPr>
          <p:cNvSpPr>
            <a:spLocks noGrp="1"/>
          </p:cNvSpPr>
          <p:nvPr>
            <p:ph idx="1"/>
          </p:nvPr>
        </p:nvSpPr>
        <p:spPr>
          <a:blipFill>
            <a:blip r:embed="rId3"/>
            <a:tile tx="0" ty="0" sx="100000" sy="100000" flip="none" algn="tl"/>
          </a:blipFill>
        </p:spPr>
        <p:txBody>
          <a:bodyPr>
            <a:normAutofit fontScale="77500" lnSpcReduction="20000"/>
          </a:bodyPr>
          <a:lstStyle/>
          <a:p>
            <a:r>
              <a:rPr lang="en-US" dirty="0"/>
              <a:t>Port Security</a:t>
            </a:r>
          </a:p>
          <a:p>
            <a:r>
              <a:rPr lang="en-US" sz="2600" dirty="0"/>
              <a:t>Switch(config)# interface gig0/2</a:t>
            </a:r>
          </a:p>
          <a:p>
            <a:endParaRPr lang="en-US" sz="2600" dirty="0"/>
          </a:p>
          <a:p>
            <a:r>
              <a:rPr lang="en-US" sz="2600" dirty="0"/>
              <a:t>Switch(config-if)# switchport port-security</a:t>
            </a:r>
          </a:p>
          <a:p>
            <a:pPr marL="0" indent="0">
              <a:buNone/>
            </a:pPr>
            <a:endParaRPr lang="en-US" sz="2600" dirty="0"/>
          </a:p>
          <a:p>
            <a:r>
              <a:rPr lang="en-US" sz="2600" dirty="0"/>
              <a:t>Switch(config-if)# switchport port-security maximum 1</a:t>
            </a:r>
          </a:p>
          <a:p>
            <a:endParaRPr lang="en-US" sz="2600" dirty="0"/>
          </a:p>
          <a:p>
            <a:r>
              <a:rPr lang="en-US" sz="2600" dirty="0"/>
              <a:t>Switch(config-if)# switchport port-security mac-address 00d0.ba11.2131</a:t>
            </a:r>
          </a:p>
          <a:p>
            <a:endParaRPr lang="en-US" sz="2600" dirty="0"/>
          </a:p>
          <a:p>
            <a:r>
              <a:rPr lang="en-US" sz="2600" dirty="0"/>
              <a:t>Switch(config-if)# switchport port-security violation shutdown</a:t>
            </a:r>
          </a:p>
          <a:p>
            <a:endParaRPr lang="en-US" dirty="0"/>
          </a:p>
          <a:p>
            <a:r>
              <a:rPr lang="en-US" dirty="0"/>
              <a:t>Switch(config-if)#end</a:t>
            </a:r>
          </a:p>
        </p:txBody>
      </p:sp>
    </p:spTree>
    <p:extLst>
      <p:ext uri="{BB962C8B-B14F-4D97-AF65-F5344CB8AC3E}">
        <p14:creationId xmlns:p14="http://schemas.microsoft.com/office/powerpoint/2010/main" val="12848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1798-0A12-B778-8ED5-0AF226CE3CAF}"/>
              </a:ext>
            </a:extLst>
          </p:cNvPr>
          <p:cNvSpPr>
            <a:spLocks noGrp="1"/>
          </p:cNvSpPr>
          <p:nvPr>
            <p:ph type="title"/>
          </p:nvPr>
        </p:nvSpPr>
        <p:spPr/>
        <p:txBody>
          <a:bodyPr/>
          <a:lstStyle/>
          <a:p>
            <a:r>
              <a:rPr lang="en-US" b="1" dirty="0"/>
              <a:t>Network Devices</a:t>
            </a:r>
          </a:p>
        </p:txBody>
      </p:sp>
      <p:sp>
        <p:nvSpPr>
          <p:cNvPr id="3" name="Content Placeholder 2">
            <a:extLst>
              <a:ext uri="{FF2B5EF4-FFF2-40B4-BE49-F238E27FC236}">
                <a16:creationId xmlns:a16="http://schemas.microsoft.com/office/drawing/2014/main" id="{E0BAA6A3-4A8D-EF85-4C04-BE374EE26B29}"/>
              </a:ext>
            </a:extLst>
          </p:cNvPr>
          <p:cNvSpPr>
            <a:spLocks noGrp="1"/>
          </p:cNvSpPr>
          <p:nvPr>
            <p:ph idx="1"/>
          </p:nvPr>
        </p:nvSpPr>
        <p:spPr>
          <a:xfrm>
            <a:off x="546652" y="1781969"/>
            <a:ext cx="10515600" cy="4351338"/>
          </a:xfrm>
        </p:spPr>
        <p:txBody>
          <a:bodyPr/>
          <a:lstStyle/>
          <a:p>
            <a:r>
              <a:rPr lang="en-US" dirty="0"/>
              <a:t>Router </a:t>
            </a:r>
          </a:p>
          <a:p>
            <a:pPr marL="0" indent="0">
              <a:buNone/>
            </a:pPr>
            <a:endParaRPr lang="en-US" dirty="0"/>
          </a:p>
          <a:p>
            <a:pPr marL="0" indent="0">
              <a:buNone/>
            </a:pPr>
            <a:endParaRPr lang="en-US" dirty="0"/>
          </a:p>
          <a:p>
            <a:pPr marL="0" indent="0">
              <a:buNone/>
            </a:pPr>
            <a:r>
              <a:rPr lang="en-US" dirty="0"/>
              <a:t>SWITCH</a:t>
            </a:r>
          </a:p>
          <a:p>
            <a:pPr marL="0" indent="0">
              <a:buNone/>
            </a:pPr>
            <a:endParaRPr lang="en-US" dirty="0"/>
          </a:p>
          <a:p>
            <a:pPr marL="0" indent="0">
              <a:buNone/>
            </a:pPr>
            <a:endParaRPr lang="en-US" dirty="0"/>
          </a:p>
          <a:p>
            <a:pPr marL="0" indent="0">
              <a:buNone/>
            </a:pPr>
            <a:r>
              <a:rPr lang="en-US" dirty="0"/>
              <a:t>Firewall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40FCB6E4-3C6F-914E-FBE9-023E1AC74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575" y="1690688"/>
            <a:ext cx="3781425" cy="1209675"/>
          </a:xfrm>
          <a:prstGeom prst="rect">
            <a:avLst/>
          </a:prstGeom>
        </p:spPr>
      </p:pic>
      <p:pic>
        <p:nvPicPr>
          <p:cNvPr id="7" name="Picture 6">
            <a:extLst>
              <a:ext uri="{FF2B5EF4-FFF2-40B4-BE49-F238E27FC236}">
                <a16:creationId xmlns:a16="http://schemas.microsoft.com/office/drawing/2014/main" id="{123E2286-69A4-24B6-CF79-6FB8A54F7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7307" y="1027906"/>
            <a:ext cx="2143125" cy="2143125"/>
          </a:xfrm>
          <a:prstGeom prst="rect">
            <a:avLst/>
          </a:prstGeom>
        </p:spPr>
      </p:pic>
      <p:pic>
        <p:nvPicPr>
          <p:cNvPr id="9" name="Picture 8">
            <a:extLst>
              <a:ext uri="{FF2B5EF4-FFF2-40B4-BE49-F238E27FC236}">
                <a16:creationId xmlns:a16="http://schemas.microsoft.com/office/drawing/2014/main" id="{BEEA3383-C5A2-1357-2F78-0114FD7582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0626" y="3346746"/>
            <a:ext cx="2716696" cy="985898"/>
          </a:xfrm>
          <a:prstGeom prst="rect">
            <a:avLst/>
          </a:prstGeom>
        </p:spPr>
      </p:pic>
      <p:pic>
        <p:nvPicPr>
          <p:cNvPr id="11" name="Picture 10">
            <a:extLst>
              <a:ext uri="{FF2B5EF4-FFF2-40B4-BE49-F238E27FC236}">
                <a16:creationId xmlns:a16="http://schemas.microsoft.com/office/drawing/2014/main" id="{B3027BDC-DB49-5542-E0BB-CE40E1932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7387" y="3325004"/>
            <a:ext cx="2535099" cy="970740"/>
          </a:xfrm>
          <a:prstGeom prst="rect">
            <a:avLst/>
          </a:prstGeom>
        </p:spPr>
      </p:pic>
      <p:pic>
        <p:nvPicPr>
          <p:cNvPr id="13" name="Picture 12">
            <a:extLst>
              <a:ext uri="{FF2B5EF4-FFF2-40B4-BE49-F238E27FC236}">
                <a16:creationId xmlns:a16="http://schemas.microsoft.com/office/drawing/2014/main" id="{5167F635-9FEB-A02B-A9E7-13BD943567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9847" y="4714531"/>
            <a:ext cx="1895683" cy="999988"/>
          </a:xfrm>
          <a:prstGeom prst="rect">
            <a:avLst/>
          </a:prstGeom>
        </p:spPr>
      </p:pic>
      <p:pic>
        <p:nvPicPr>
          <p:cNvPr id="15" name="Picture 14">
            <a:extLst>
              <a:ext uri="{FF2B5EF4-FFF2-40B4-BE49-F238E27FC236}">
                <a16:creationId xmlns:a16="http://schemas.microsoft.com/office/drawing/2014/main" id="{83186D09-0426-57AA-84D1-3E3DBF37D6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7786" y="4714531"/>
            <a:ext cx="2084319" cy="1042160"/>
          </a:xfrm>
          <a:prstGeom prst="rect">
            <a:avLst/>
          </a:prstGeom>
        </p:spPr>
      </p:pic>
    </p:spTree>
    <p:extLst>
      <p:ext uri="{BB962C8B-B14F-4D97-AF65-F5344CB8AC3E}">
        <p14:creationId xmlns:p14="http://schemas.microsoft.com/office/powerpoint/2010/main" val="226100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3DD1-B43C-49BB-93D6-8154FEDCA958}"/>
              </a:ext>
            </a:extLst>
          </p:cNvPr>
          <p:cNvSpPr>
            <a:spLocks noGrp="1"/>
          </p:cNvSpPr>
          <p:nvPr>
            <p:ph type="title"/>
          </p:nvPr>
        </p:nvSpPr>
        <p:spPr>
          <a:blipFill>
            <a:blip r:embed="rId2"/>
            <a:tile tx="0" ty="0" sx="100000" sy="100000" flip="none" algn="tl"/>
          </a:blipFill>
        </p:spPr>
        <p:txBody>
          <a:bodyPr>
            <a:normAutofit/>
          </a:bodyPr>
          <a:lstStyle/>
          <a:p>
            <a:pPr algn="ctr"/>
            <a:r>
              <a:rPr lang="en-US" sz="2800" dirty="0">
                <a:highlight>
                  <a:srgbClr val="00FF00"/>
                </a:highlight>
              </a:rPr>
              <a:t>Module 14: LAN Security and Device Hardening </a:t>
            </a:r>
          </a:p>
        </p:txBody>
      </p:sp>
      <p:sp>
        <p:nvSpPr>
          <p:cNvPr id="3" name="Content Placeholder 2">
            <a:extLst>
              <a:ext uri="{FF2B5EF4-FFF2-40B4-BE49-F238E27FC236}">
                <a16:creationId xmlns:a16="http://schemas.microsoft.com/office/drawing/2014/main" id="{782EA53E-2407-4FA1-B02C-782CFAB92853}"/>
              </a:ext>
            </a:extLst>
          </p:cNvPr>
          <p:cNvSpPr>
            <a:spLocks noGrp="1"/>
          </p:cNvSpPr>
          <p:nvPr>
            <p:ph idx="1"/>
          </p:nvPr>
        </p:nvSpPr>
        <p:spPr/>
        <p:txBody>
          <a:bodyPr>
            <a:normAutofit fontScale="92500"/>
          </a:bodyPr>
          <a:lstStyle/>
          <a:p>
            <a:r>
              <a:rPr lang="en-US" dirty="0"/>
              <a:t>1. Antivirus used in PC</a:t>
            </a:r>
          </a:p>
          <a:p>
            <a:r>
              <a:rPr lang="en-US" dirty="0"/>
              <a:t>Restricted area assigned  Access control setup</a:t>
            </a:r>
          </a:p>
          <a:p>
            <a:r>
              <a:rPr lang="en-US" dirty="0"/>
              <a:t>Every Switchport assigned MAC address.</a:t>
            </a:r>
          </a:p>
          <a:p>
            <a:r>
              <a:rPr lang="en-US" dirty="0"/>
              <a:t>DDOS protection from Firewall</a:t>
            </a:r>
          </a:p>
          <a:p>
            <a:r>
              <a:rPr lang="en-US" dirty="0"/>
              <a:t>ICMP block from Windows with Router and Firewall</a:t>
            </a:r>
          </a:p>
          <a:p>
            <a:endParaRPr lang="en-US" dirty="0"/>
          </a:p>
          <a:p>
            <a:r>
              <a:rPr lang="en-US" dirty="0"/>
              <a:t>Switch(config)#interface </a:t>
            </a:r>
            <a:r>
              <a:rPr lang="en-US" dirty="0" err="1"/>
              <a:t>fastEthernet</a:t>
            </a:r>
            <a:r>
              <a:rPr lang="en-US" dirty="0"/>
              <a:t> 0/2</a:t>
            </a:r>
          </a:p>
          <a:p>
            <a:r>
              <a:rPr lang="en-US" dirty="0"/>
              <a:t>Switch(config-if)#switchport port-security maximum 1</a:t>
            </a:r>
          </a:p>
          <a:p>
            <a:r>
              <a:rPr lang="en-US" dirty="0"/>
              <a:t>Switch(config-if)#switchport port-security mac-address 00D0.D3AB.07DE</a:t>
            </a:r>
          </a:p>
        </p:txBody>
      </p:sp>
      <p:pic>
        <p:nvPicPr>
          <p:cNvPr id="5" name="Picture 4">
            <a:extLst>
              <a:ext uri="{FF2B5EF4-FFF2-40B4-BE49-F238E27FC236}">
                <a16:creationId xmlns:a16="http://schemas.microsoft.com/office/drawing/2014/main" id="{C39CAC24-3666-4437-E50B-9CFC1281C822}"/>
              </a:ext>
            </a:extLst>
          </p:cNvPr>
          <p:cNvPicPr>
            <a:picLocks noChangeAspect="1"/>
          </p:cNvPicPr>
          <p:nvPr/>
        </p:nvPicPr>
        <p:blipFill>
          <a:blip r:embed="rId3"/>
          <a:stretch>
            <a:fillRect/>
          </a:stretch>
        </p:blipFill>
        <p:spPr>
          <a:xfrm>
            <a:off x="8610600" y="2407720"/>
            <a:ext cx="2743200" cy="1524000"/>
          </a:xfrm>
          <a:prstGeom prst="rect">
            <a:avLst/>
          </a:prstGeom>
        </p:spPr>
      </p:pic>
    </p:spTree>
    <p:extLst>
      <p:ext uri="{BB962C8B-B14F-4D97-AF65-F5344CB8AC3E}">
        <p14:creationId xmlns:p14="http://schemas.microsoft.com/office/powerpoint/2010/main" val="1140533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89E5-3F9C-44FE-B080-439400C2D032}"/>
              </a:ext>
            </a:extLst>
          </p:cNvPr>
          <p:cNvSpPr>
            <a:spLocks noGrp="1"/>
          </p:cNvSpPr>
          <p:nvPr>
            <p:ph type="title"/>
          </p:nvPr>
        </p:nvSpPr>
        <p:spPr>
          <a:blipFill>
            <a:blip r:embed="rId2"/>
            <a:tile tx="0" ty="0" sx="100000" sy="100000" flip="none" algn="tl"/>
          </a:blipFill>
        </p:spPr>
        <p:txBody>
          <a:bodyPr>
            <a:normAutofit/>
          </a:bodyPr>
          <a:lstStyle/>
          <a:p>
            <a:r>
              <a:rPr lang="en-US" sz="3600" b="1" dirty="0"/>
              <a:t>Module 16: Inter-VLAN Routing Inter-VLAN Routing Concepts : </a:t>
            </a:r>
            <a:r>
              <a:rPr lang="en-US" sz="2000" dirty="0">
                <a:effectLst/>
              </a:rPr>
              <a:t>Switch(config)#ip routing</a:t>
            </a:r>
            <a:endParaRPr lang="en-US" sz="2000" b="1" dirty="0"/>
          </a:p>
        </p:txBody>
      </p:sp>
      <p:pic>
        <p:nvPicPr>
          <p:cNvPr id="4" name="Content Placeholder 3">
            <a:extLst>
              <a:ext uri="{FF2B5EF4-FFF2-40B4-BE49-F238E27FC236}">
                <a16:creationId xmlns:a16="http://schemas.microsoft.com/office/drawing/2014/main" id="{1DDBEBC8-FCE6-4D60-A58B-48B4A2807D13}"/>
              </a:ext>
            </a:extLst>
          </p:cNvPr>
          <p:cNvPicPr>
            <a:picLocks noGrp="1" noChangeAspect="1"/>
          </p:cNvPicPr>
          <p:nvPr>
            <p:ph idx="1"/>
          </p:nvPr>
        </p:nvPicPr>
        <p:blipFill>
          <a:blip r:embed="rId3"/>
          <a:stretch>
            <a:fillRect/>
          </a:stretch>
        </p:blipFill>
        <p:spPr>
          <a:xfrm>
            <a:off x="1203866" y="1900834"/>
            <a:ext cx="2953162" cy="2829320"/>
          </a:xfrm>
          <a:prstGeom prst="rect">
            <a:avLst/>
          </a:prstGeom>
        </p:spPr>
      </p:pic>
      <p:pic>
        <p:nvPicPr>
          <p:cNvPr id="5" name="Picture 4">
            <a:extLst>
              <a:ext uri="{FF2B5EF4-FFF2-40B4-BE49-F238E27FC236}">
                <a16:creationId xmlns:a16="http://schemas.microsoft.com/office/drawing/2014/main" id="{07E58BB2-1030-4D5C-8B4F-436BEEF08B82}"/>
              </a:ext>
            </a:extLst>
          </p:cNvPr>
          <p:cNvPicPr>
            <a:picLocks noChangeAspect="1"/>
          </p:cNvPicPr>
          <p:nvPr/>
        </p:nvPicPr>
        <p:blipFill>
          <a:blip r:embed="rId4"/>
          <a:stretch>
            <a:fillRect/>
          </a:stretch>
        </p:blipFill>
        <p:spPr>
          <a:xfrm>
            <a:off x="4653994" y="1900834"/>
            <a:ext cx="5277587" cy="3562847"/>
          </a:xfrm>
          <a:prstGeom prst="rect">
            <a:avLst/>
          </a:prstGeom>
        </p:spPr>
      </p:pic>
    </p:spTree>
    <p:extLst>
      <p:ext uri="{BB962C8B-B14F-4D97-AF65-F5344CB8AC3E}">
        <p14:creationId xmlns:p14="http://schemas.microsoft.com/office/powerpoint/2010/main" val="10230608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E57E-B630-4079-8A95-7EB33548C738}"/>
              </a:ext>
            </a:extLst>
          </p:cNvPr>
          <p:cNvSpPr>
            <a:spLocks noGrp="1"/>
          </p:cNvSpPr>
          <p:nvPr>
            <p:ph type="title"/>
          </p:nvPr>
        </p:nvSpPr>
        <p:spPr>
          <a:blipFill>
            <a:blip r:embed="rId2"/>
            <a:tile tx="0" ty="0" sx="100000" sy="100000" flip="none" algn="tl"/>
          </a:blipFill>
        </p:spPr>
        <p:txBody>
          <a:bodyPr>
            <a:normAutofit/>
          </a:bodyPr>
          <a:lstStyle/>
          <a:p>
            <a:r>
              <a:rPr lang="en-US" sz="3600" b="1" dirty="0"/>
              <a:t>Module 17: Network Security Concepts Security </a:t>
            </a:r>
          </a:p>
        </p:txBody>
      </p:sp>
      <p:sp>
        <p:nvSpPr>
          <p:cNvPr id="3" name="Content Placeholder 2">
            <a:extLst>
              <a:ext uri="{FF2B5EF4-FFF2-40B4-BE49-F238E27FC236}">
                <a16:creationId xmlns:a16="http://schemas.microsoft.com/office/drawing/2014/main" id="{78558524-CEBC-40BD-A7AB-D7D2BA98A76D}"/>
              </a:ext>
            </a:extLst>
          </p:cNvPr>
          <p:cNvSpPr>
            <a:spLocks noGrp="1"/>
          </p:cNvSpPr>
          <p:nvPr>
            <p:ph idx="1"/>
          </p:nvPr>
        </p:nvSpPr>
        <p:spPr/>
        <p:txBody>
          <a:bodyPr/>
          <a:lstStyle/>
          <a:p>
            <a:r>
              <a:rPr lang="en-US" dirty="0"/>
              <a:t>Protection against Cyber Threats: Network security measures, such as firewalls, intrusion detection systems (IDS), and antivirus software, protect computer systems from a wide range of cyber threats, including malware, ransomware, phishing attacks, and denial-of-service (DoS) attacks. These threats can cause significant damage to data and disrupt the normal functioning of a network.</a:t>
            </a:r>
          </a:p>
        </p:txBody>
      </p:sp>
    </p:spTree>
    <p:extLst>
      <p:ext uri="{BB962C8B-B14F-4D97-AF65-F5344CB8AC3E}">
        <p14:creationId xmlns:p14="http://schemas.microsoft.com/office/powerpoint/2010/main" val="26588864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5527-FC79-41F2-81FB-E5D3E054C976}"/>
              </a:ext>
            </a:extLst>
          </p:cNvPr>
          <p:cNvSpPr>
            <a:spLocks noGrp="1"/>
          </p:cNvSpPr>
          <p:nvPr>
            <p:ph type="title"/>
          </p:nvPr>
        </p:nvSpPr>
        <p:spPr>
          <a:blipFill>
            <a:blip r:embed="rId2"/>
            <a:tile tx="0" ty="0" sx="100000" sy="100000" flip="none" algn="tl"/>
          </a:blipFill>
        </p:spPr>
        <p:txBody>
          <a:bodyPr>
            <a:normAutofit/>
          </a:bodyPr>
          <a:lstStyle/>
          <a:p>
            <a:r>
              <a:rPr lang="en-US" sz="4000" b="1" dirty="0">
                <a:highlight>
                  <a:srgbClr val="FFFF00"/>
                </a:highlight>
              </a:rPr>
              <a:t>Module 17: Network Security Concepts Security</a:t>
            </a:r>
          </a:p>
        </p:txBody>
      </p:sp>
      <p:sp>
        <p:nvSpPr>
          <p:cNvPr id="3" name="Content Placeholder 2">
            <a:extLst>
              <a:ext uri="{FF2B5EF4-FFF2-40B4-BE49-F238E27FC236}">
                <a16:creationId xmlns:a16="http://schemas.microsoft.com/office/drawing/2014/main" id="{9BECC676-07C9-4AF2-8DB2-BA720658BD2F}"/>
              </a:ext>
            </a:extLst>
          </p:cNvPr>
          <p:cNvSpPr>
            <a:spLocks noGrp="1"/>
          </p:cNvSpPr>
          <p:nvPr>
            <p:ph idx="1"/>
          </p:nvPr>
        </p:nvSpPr>
        <p:spPr>
          <a:blipFill>
            <a:blip r:embed="rId3"/>
            <a:tile tx="0" ty="0" sx="100000" sy="100000" flip="none" algn="tl"/>
          </a:blipFill>
        </p:spPr>
        <p:txBody>
          <a:bodyPr/>
          <a:lstStyle/>
          <a:p>
            <a:r>
              <a:rPr lang="en-US" dirty="0"/>
              <a:t>ACL implementation </a:t>
            </a:r>
          </a:p>
          <a:p>
            <a:r>
              <a:rPr lang="en-US" dirty="0"/>
              <a:t>Switch Port security by MAC bind</a:t>
            </a:r>
          </a:p>
        </p:txBody>
      </p:sp>
    </p:spTree>
    <p:extLst>
      <p:ext uri="{BB962C8B-B14F-4D97-AF65-F5344CB8AC3E}">
        <p14:creationId xmlns:p14="http://schemas.microsoft.com/office/powerpoint/2010/main" val="720005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5420"/>
          </a:xfrm>
        </p:spPr>
        <p:txBody>
          <a:bodyPr>
            <a:normAutofit fontScale="90000"/>
          </a:bodyPr>
          <a:lstStyle/>
          <a:p>
            <a:r>
              <a:rPr lang="en-US" dirty="0"/>
              <a:t>CISCO ASA</a:t>
            </a:r>
          </a:p>
        </p:txBody>
      </p:sp>
      <p:pic>
        <p:nvPicPr>
          <p:cNvPr id="4" name="Content Placeholder 3"/>
          <p:cNvPicPr>
            <a:picLocks noGrp="1" noChangeAspect="1"/>
          </p:cNvPicPr>
          <p:nvPr>
            <p:ph idx="1"/>
          </p:nvPr>
        </p:nvPicPr>
        <p:blipFill>
          <a:blip r:embed="rId2"/>
          <a:stretch>
            <a:fillRect/>
          </a:stretch>
        </p:blipFill>
        <p:spPr>
          <a:xfrm>
            <a:off x="338172" y="900546"/>
            <a:ext cx="11013606" cy="4577385"/>
          </a:xfrm>
          <a:prstGeom prst="rect">
            <a:avLst/>
          </a:prstGeom>
        </p:spPr>
      </p:pic>
    </p:spTree>
    <p:extLst>
      <p:ext uri="{BB962C8B-B14F-4D97-AF65-F5344CB8AC3E}">
        <p14:creationId xmlns:p14="http://schemas.microsoft.com/office/powerpoint/2010/main" val="1686774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0"/>
            <a:ext cx="12192000" cy="6968836"/>
          </a:xfrm>
        </p:spPr>
        <p:txBody>
          <a:bodyPr/>
          <a:lstStyle/>
          <a:p>
            <a:r>
              <a:rPr lang="en-US" dirty="0"/>
              <a:t>   </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7" name="Picture 6"/>
          <p:cNvPicPr>
            <a:picLocks noChangeAspect="1"/>
          </p:cNvPicPr>
          <p:nvPr/>
        </p:nvPicPr>
        <p:blipFill>
          <a:blip r:embed="rId2"/>
          <a:stretch>
            <a:fillRect/>
          </a:stretch>
        </p:blipFill>
        <p:spPr>
          <a:xfrm>
            <a:off x="0" y="-1"/>
            <a:ext cx="4641738" cy="3325091"/>
          </a:xfrm>
          <a:prstGeom prst="rect">
            <a:avLst/>
          </a:prstGeom>
        </p:spPr>
      </p:pic>
      <p:pic>
        <p:nvPicPr>
          <p:cNvPr id="8" name="Picture 7"/>
          <p:cNvPicPr>
            <a:picLocks noChangeAspect="1"/>
          </p:cNvPicPr>
          <p:nvPr/>
        </p:nvPicPr>
        <p:blipFill>
          <a:blip r:embed="rId3"/>
          <a:stretch>
            <a:fillRect/>
          </a:stretch>
        </p:blipFill>
        <p:spPr>
          <a:xfrm>
            <a:off x="-969818" y="3352798"/>
            <a:ext cx="5611556" cy="2735909"/>
          </a:xfrm>
          <a:prstGeom prst="rect">
            <a:avLst/>
          </a:prstGeom>
        </p:spPr>
      </p:pic>
      <p:pic>
        <p:nvPicPr>
          <p:cNvPr id="9" name="Picture 8"/>
          <p:cNvPicPr>
            <a:picLocks noChangeAspect="1"/>
          </p:cNvPicPr>
          <p:nvPr/>
        </p:nvPicPr>
        <p:blipFill>
          <a:blip r:embed="rId4"/>
          <a:stretch>
            <a:fillRect/>
          </a:stretch>
        </p:blipFill>
        <p:spPr>
          <a:xfrm>
            <a:off x="4641738" y="157103"/>
            <a:ext cx="7771926" cy="2315566"/>
          </a:xfrm>
          <a:prstGeom prst="rect">
            <a:avLst/>
          </a:prstGeom>
        </p:spPr>
      </p:pic>
      <p:pic>
        <p:nvPicPr>
          <p:cNvPr id="10" name="Picture 9"/>
          <p:cNvPicPr>
            <a:picLocks noChangeAspect="1"/>
          </p:cNvPicPr>
          <p:nvPr/>
        </p:nvPicPr>
        <p:blipFill>
          <a:blip r:embed="rId5"/>
          <a:stretch>
            <a:fillRect/>
          </a:stretch>
        </p:blipFill>
        <p:spPr>
          <a:xfrm>
            <a:off x="5205945" y="2638368"/>
            <a:ext cx="6224054" cy="3180355"/>
          </a:xfrm>
          <a:prstGeom prst="rect">
            <a:avLst/>
          </a:prstGeom>
        </p:spPr>
      </p:pic>
      <p:pic>
        <p:nvPicPr>
          <p:cNvPr id="11" name="Picture 10"/>
          <p:cNvPicPr>
            <a:picLocks noChangeAspect="1"/>
          </p:cNvPicPr>
          <p:nvPr/>
        </p:nvPicPr>
        <p:blipFill>
          <a:blip r:embed="rId6"/>
          <a:stretch>
            <a:fillRect/>
          </a:stretch>
        </p:blipFill>
        <p:spPr>
          <a:xfrm>
            <a:off x="6355650" y="5869831"/>
            <a:ext cx="2940750" cy="879028"/>
          </a:xfrm>
          <a:prstGeom prst="rect">
            <a:avLst/>
          </a:prstGeom>
        </p:spPr>
      </p:pic>
    </p:spTree>
    <p:extLst>
      <p:ext uri="{BB962C8B-B14F-4D97-AF65-F5344CB8AC3E}">
        <p14:creationId xmlns:p14="http://schemas.microsoft.com/office/powerpoint/2010/main" val="23635255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1E070-626E-44CB-9EBF-115CD9066BED}"/>
              </a:ext>
            </a:extLst>
          </p:cNvPr>
          <p:cNvSpPr>
            <a:spLocks noGrp="1"/>
          </p:cNvSpPr>
          <p:nvPr>
            <p:ph idx="1"/>
          </p:nvPr>
        </p:nvSpPr>
        <p:spPr>
          <a:blipFill>
            <a:blip r:embed="rId2"/>
            <a:tile tx="0" ty="0" sx="100000" sy="100000" flip="none" algn="tl"/>
          </a:blipFill>
        </p:spPr>
        <p:txBody>
          <a:bodyPr/>
          <a:lstStyle/>
          <a:p>
            <a:endParaRPr lang="en-US" b="1" dirty="0"/>
          </a:p>
          <a:p>
            <a:endParaRPr lang="en-US" b="1" dirty="0"/>
          </a:p>
          <a:p>
            <a:pPr marL="0" indent="0">
              <a:buNone/>
            </a:pPr>
            <a:r>
              <a:rPr lang="en-US" b="1" dirty="0"/>
              <a:t>		Module 18: ACL Operation &amp; Implementation </a:t>
            </a:r>
            <a:endParaRPr lang="en-US" dirty="0"/>
          </a:p>
        </p:txBody>
      </p:sp>
    </p:spTree>
    <p:extLst>
      <p:ext uri="{BB962C8B-B14F-4D97-AF65-F5344CB8AC3E}">
        <p14:creationId xmlns:p14="http://schemas.microsoft.com/office/powerpoint/2010/main" val="1951534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8BE7156-5837-4439-AB23-83E76E677309}"/>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ACL- Access Control List</a:t>
            </a:r>
          </a:p>
        </p:txBody>
      </p:sp>
      <p:sp>
        <p:nvSpPr>
          <p:cNvPr id="45"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Shape 48">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 name="Picture 5" descr="Diagram&#10;&#10;Description automatically generated">
            <a:extLst>
              <a:ext uri="{FF2B5EF4-FFF2-40B4-BE49-F238E27FC236}">
                <a16:creationId xmlns:a16="http://schemas.microsoft.com/office/drawing/2014/main" id="{56DE6AAB-35DD-43C6-869A-A0D33668DB81}"/>
              </a:ext>
            </a:extLst>
          </p:cNvPr>
          <p:cNvPicPr>
            <a:picLocks noChangeAspect="1"/>
          </p:cNvPicPr>
          <p:nvPr/>
        </p:nvPicPr>
        <p:blipFill rotWithShape="1">
          <a:blip r:embed="rId2">
            <a:extLst>
              <a:ext uri="{28A0092B-C50C-407E-A947-70E740481C1C}">
                <a14:useLocalDpi xmlns:a14="http://schemas.microsoft.com/office/drawing/2010/main" val="0"/>
              </a:ext>
            </a:extLst>
          </a:blip>
          <a:srcRect r="1" b="8218"/>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5229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1E74-5574-47E6-B178-95B1479C6340}"/>
              </a:ext>
            </a:extLst>
          </p:cNvPr>
          <p:cNvSpPr>
            <a:spLocks noGrp="1"/>
          </p:cNvSpPr>
          <p:nvPr>
            <p:ph type="title"/>
          </p:nvPr>
        </p:nvSpPr>
        <p:spPr>
          <a:xfrm>
            <a:off x="797859" y="378572"/>
            <a:ext cx="9322241" cy="979581"/>
          </a:xfrm>
          <a:blipFill>
            <a:blip r:embed="rId2"/>
            <a:tile tx="0" ty="0" sx="100000" sy="100000" flip="none" algn="tl"/>
          </a:blipFill>
        </p:spPr>
        <p:txBody>
          <a:bodyPr/>
          <a:lstStyle/>
          <a:p>
            <a:r>
              <a:rPr lang="en-US" b="1" dirty="0"/>
              <a:t>Standard ACL</a:t>
            </a:r>
          </a:p>
        </p:txBody>
      </p:sp>
      <p:pic>
        <p:nvPicPr>
          <p:cNvPr id="4" name="Content Placeholder 3">
            <a:extLst>
              <a:ext uri="{FF2B5EF4-FFF2-40B4-BE49-F238E27FC236}">
                <a16:creationId xmlns:a16="http://schemas.microsoft.com/office/drawing/2014/main" id="{A85ADE53-0E91-424E-8B02-6D2595D170EF}"/>
              </a:ext>
            </a:extLst>
          </p:cNvPr>
          <p:cNvPicPr>
            <a:picLocks noGrp="1" noChangeAspect="1"/>
          </p:cNvPicPr>
          <p:nvPr>
            <p:ph idx="1"/>
          </p:nvPr>
        </p:nvPicPr>
        <p:blipFill>
          <a:blip r:embed="rId3"/>
          <a:stretch>
            <a:fillRect/>
          </a:stretch>
        </p:blipFill>
        <p:spPr>
          <a:xfrm>
            <a:off x="1011622" y="1801423"/>
            <a:ext cx="3848637" cy="2248214"/>
          </a:xfrm>
          <a:prstGeom prst="rect">
            <a:avLst/>
          </a:prstGeom>
        </p:spPr>
      </p:pic>
      <p:pic>
        <p:nvPicPr>
          <p:cNvPr id="5" name="Picture 4">
            <a:extLst>
              <a:ext uri="{FF2B5EF4-FFF2-40B4-BE49-F238E27FC236}">
                <a16:creationId xmlns:a16="http://schemas.microsoft.com/office/drawing/2014/main" id="{763CE820-C438-4C73-BD7A-65988696B0A3}"/>
              </a:ext>
            </a:extLst>
          </p:cNvPr>
          <p:cNvPicPr>
            <a:picLocks noChangeAspect="1"/>
          </p:cNvPicPr>
          <p:nvPr/>
        </p:nvPicPr>
        <p:blipFill>
          <a:blip r:embed="rId4"/>
          <a:stretch>
            <a:fillRect/>
          </a:stretch>
        </p:blipFill>
        <p:spPr>
          <a:xfrm>
            <a:off x="5137830" y="1914085"/>
            <a:ext cx="4982270" cy="2276793"/>
          </a:xfrm>
          <a:prstGeom prst="rect">
            <a:avLst/>
          </a:prstGeom>
        </p:spPr>
      </p:pic>
    </p:spTree>
    <p:extLst>
      <p:ext uri="{BB962C8B-B14F-4D97-AF65-F5344CB8AC3E}">
        <p14:creationId xmlns:p14="http://schemas.microsoft.com/office/powerpoint/2010/main" val="4219868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8515-4F44-4F8D-AA61-0134BB52633B}"/>
              </a:ext>
            </a:extLst>
          </p:cNvPr>
          <p:cNvSpPr>
            <a:spLocks noGrp="1"/>
          </p:cNvSpPr>
          <p:nvPr>
            <p:ph type="title"/>
          </p:nvPr>
        </p:nvSpPr>
        <p:spPr>
          <a:xfrm>
            <a:off x="838200" y="365126"/>
            <a:ext cx="8117541" cy="818216"/>
          </a:xfrm>
          <a:blipFill>
            <a:blip r:embed="rId2"/>
            <a:tile tx="0" ty="0" sx="100000" sy="100000" flip="none" algn="tl"/>
          </a:blipFill>
        </p:spPr>
        <p:txBody>
          <a:bodyPr/>
          <a:lstStyle/>
          <a:p>
            <a:r>
              <a:rPr lang="en-US" dirty="0"/>
              <a:t>Extended ACL</a:t>
            </a:r>
          </a:p>
        </p:txBody>
      </p:sp>
      <p:pic>
        <p:nvPicPr>
          <p:cNvPr id="4" name="Content Placeholder 3">
            <a:extLst>
              <a:ext uri="{FF2B5EF4-FFF2-40B4-BE49-F238E27FC236}">
                <a16:creationId xmlns:a16="http://schemas.microsoft.com/office/drawing/2014/main" id="{2AD75060-F831-43CA-AA5D-CF62B53266C5}"/>
              </a:ext>
            </a:extLst>
          </p:cNvPr>
          <p:cNvPicPr>
            <a:picLocks noGrp="1" noChangeAspect="1"/>
          </p:cNvPicPr>
          <p:nvPr>
            <p:ph idx="1"/>
          </p:nvPr>
        </p:nvPicPr>
        <p:blipFill>
          <a:blip r:embed="rId3"/>
          <a:stretch>
            <a:fillRect/>
          </a:stretch>
        </p:blipFill>
        <p:spPr>
          <a:xfrm>
            <a:off x="1047045" y="1390440"/>
            <a:ext cx="5048955" cy="3019846"/>
          </a:xfrm>
          <a:prstGeom prst="rect">
            <a:avLst/>
          </a:prstGeom>
        </p:spPr>
      </p:pic>
      <p:pic>
        <p:nvPicPr>
          <p:cNvPr id="5" name="Picture 4">
            <a:extLst>
              <a:ext uri="{FF2B5EF4-FFF2-40B4-BE49-F238E27FC236}">
                <a16:creationId xmlns:a16="http://schemas.microsoft.com/office/drawing/2014/main" id="{E7DB1DB3-7DAD-4683-86D1-DF6A835378DE}"/>
              </a:ext>
            </a:extLst>
          </p:cNvPr>
          <p:cNvPicPr>
            <a:picLocks noChangeAspect="1"/>
          </p:cNvPicPr>
          <p:nvPr/>
        </p:nvPicPr>
        <p:blipFill>
          <a:blip r:embed="rId4"/>
          <a:stretch>
            <a:fillRect/>
          </a:stretch>
        </p:blipFill>
        <p:spPr>
          <a:xfrm>
            <a:off x="6274079" y="2796639"/>
            <a:ext cx="5363323" cy="2581635"/>
          </a:xfrm>
          <a:prstGeom prst="rect">
            <a:avLst/>
          </a:prstGeom>
        </p:spPr>
      </p:pic>
    </p:spTree>
    <p:extLst>
      <p:ext uri="{BB962C8B-B14F-4D97-AF65-F5344CB8AC3E}">
        <p14:creationId xmlns:p14="http://schemas.microsoft.com/office/powerpoint/2010/main" val="1956969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577F-D72B-A8D9-C24C-6FBA892B917A}"/>
              </a:ext>
            </a:extLst>
          </p:cNvPr>
          <p:cNvSpPr>
            <a:spLocks noGrp="1"/>
          </p:cNvSpPr>
          <p:nvPr>
            <p:ph type="title"/>
          </p:nvPr>
        </p:nvSpPr>
        <p:spPr/>
        <p:txBody>
          <a:bodyPr/>
          <a:lstStyle/>
          <a:p>
            <a:r>
              <a:rPr lang="en-US" b="1" dirty="0"/>
              <a:t>Network Devices</a:t>
            </a:r>
          </a:p>
        </p:txBody>
      </p:sp>
      <p:sp>
        <p:nvSpPr>
          <p:cNvPr id="3" name="Content Placeholder 2">
            <a:extLst>
              <a:ext uri="{FF2B5EF4-FFF2-40B4-BE49-F238E27FC236}">
                <a16:creationId xmlns:a16="http://schemas.microsoft.com/office/drawing/2014/main" id="{A8A49350-0BB6-9BFE-C2B5-F7B6C4455F7E}"/>
              </a:ext>
            </a:extLst>
          </p:cNvPr>
          <p:cNvSpPr>
            <a:spLocks noGrp="1"/>
          </p:cNvSpPr>
          <p:nvPr>
            <p:ph idx="1"/>
          </p:nvPr>
        </p:nvSpPr>
        <p:spPr>
          <a:xfrm>
            <a:off x="838200" y="1889471"/>
            <a:ext cx="10515600" cy="4351338"/>
          </a:xfrm>
        </p:spPr>
        <p:txBody>
          <a:bodyPr/>
          <a:lstStyle/>
          <a:p>
            <a:pPr marL="0" indent="0">
              <a:buNone/>
            </a:pPr>
            <a:r>
              <a:rPr lang="en-US" dirty="0"/>
              <a:t>SFP Module </a:t>
            </a:r>
          </a:p>
          <a:p>
            <a:pPr marL="0" indent="0">
              <a:buNone/>
            </a:pPr>
            <a:endParaRPr lang="en-US" dirty="0"/>
          </a:p>
          <a:p>
            <a:pPr marL="0" indent="0">
              <a:buNone/>
            </a:pPr>
            <a:endParaRPr lang="en-US" dirty="0"/>
          </a:p>
          <a:p>
            <a:pPr marL="0" indent="0">
              <a:buNone/>
            </a:pPr>
            <a:r>
              <a:rPr lang="en-US" dirty="0"/>
              <a:t>Optical Fiber</a:t>
            </a:r>
          </a:p>
          <a:p>
            <a:pPr marL="0" indent="0">
              <a:buNone/>
            </a:pPr>
            <a:endParaRPr lang="en-US" dirty="0"/>
          </a:p>
          <a:p>
            <a:pPr marL="0" indent="0">
              <a:buNone/>
            </a:pPr>
            <a:r>
              <a:rPr lang="en-US" dirty="0"/>
              <a:t>      </a:t>
            </a:r>
          </a:p>
          <a:p>
            <a:pPr marL="0" indent="0">
              <a:buNone/>
            </a:pPr>
            <a:r>
              <a:rPr lang="en-US" dirty="0"/>
              <a:t>Media Converter</a:t>
            </a:r>
          </a:p>
        </p:txBody>
      </p:sp>
      <p:pic>
        <p:nvPicPr>
          <p:cNvPr id="13" name="Picture 12">
            <a:extLst>
              <a:ext uri="{FF2B5EF4-FFF2-40B4-BE49-F238E27FC236}">
                <a16:creationId xmlns:a16="http://schemas.microsoft.com/office/drawing/2014/main" id="{A53FF6E3-BBF0-4789-0CFA-2A9815603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604" y="3128729"/>
            <a:ext cx="3152775" cy="1447800"/>
          </a:xfrm>
          <a:prstGeom prst="rect">
            <a:avLst/>
          </a:prstGeom>
        </p:spPr>
      </p:pic>
      <p:pic>
        <p:nvPicPr>
          <p:cNvPr id="15" name="Picture 14">
            <a:extLst>
              <a:ext uri="{FF2B5EF4-FFF2-40B4-BE49-F238E27FC236}">
                <a16:creationId xmlns:a16="http://schemas.microsoft.com/office/drawing/2014/main" id="{B7D45D2F-A1C8-35C8-1301-2719C8E2F0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3983" y="4775312"/>
            <a:ext cx="2222347" cy="1811733"/>
          </a:xfrm>
          <a:prstGeom prst="rect">
            <a:avLst/>
          </a:prstGeom>
        </p:spPr>
      </p:pic>
      <p:pic>
        <p:nvPicPr>
          <p:cNvPr id="17" name="Picture 16">
            <a:extLst>
              <a:ext uri="{FF2B5EF4-FFF2-40B4-BE49-F238E27FC236}">
                <a16:creationId xmlns:a16="http://schemas.microsoft.com/office/drawing/2014/main" id="{D21F9502-06BB-CCAF-4B49-6E1EC56FC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9863" y="1543235"/>
            <a:ext cx="2143125" cy="1447800"/>
          </a:xfrm>
          <a:prstGeom prst="rect">
            <a:avLst/>
          </a:prstGeom>
        </p:spPr>
      </p:pic>
      <p:pic>
        <p:nvPicPr>
          <p:cNvPr id="19" name="Picture 18">
            <a:extLst>
              <a:ext uri="{FF2B5EF4-FFF2-40B4-BE49-F238E27FC236}">
                <a16:creationId xmlns:a16="http://schemas.microsoft.com/office/drawing/2014/main" id="{EE070DF2-1E7A-DD85-E870-AA279E4F4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1571" y="4285057"/>
            <a:ext cx="2152650" cy="2124075"/>
          </a:xfrm>
          <a:prstGeom prst="rect">
            <a:avLst/>
          </a:prstGeom>
        </p:spPr>
      </p:pic>
      <p:pic>
        <p:nvPicPr>
          <p:cNvPr id="21" name="Picture 20">
            <a:extLst>
              <a:ext uri="{FF2B5EF4-FFF2-40B4-BE49-F238E27FC236}">
                <a16:creationId xmlns:a16="http://schemas.microsoft.com/office/drawing/2014/main" id="{651F459B-067F-A94E-B6C4-A59C5C3FB4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2658" y="1795696"/>
            <a:ext cx="2143125" cy="2143125"/>
          </a:xfrm>
          <a:prstGeom prst="rect">
            <a:avLst/>
          </a:prstGeom>
        </p:spPr>
      </p:pic>
    </p:spTree>
    <p:extLst>
      <p:ext uri="{BB962C8B-B14F-4D97-AF65-F5344CB8AC3E}">
        <p14:creationId xmlns:p14="http://schemas.microsoft.com/office/powerpoint/2010/main" val="38641089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508" y="404315"/>
            <a:ext cx="5066211" cy="745218"/>
          </a:xfrm>
          <a:blipFill>
            <a:blip r:embed="rId2"/>
            <a:tile tx="0" ty="0" sx="100000" sy="100000" flip="none" algn="tl"/>
          </a:blipFill>
        </p:spPr>
        <p:txBody>
          <a:bodyPr/>
          <a:lstStyle/>
          <a:p>
            <a:r>
              <a:rPr lang="en-US" dirty="0"/>
              <a:t>OSPF with ACL</a:t>
            </a:r>
          </a:p>
        </p:txBody>
      </p:sp>
      <p:pic>
        <p:nvPicPr>
          <p:cNvPr id="4" name="Content Placeholder 3"/>
          <p:cNvPicPr>
            <a:picLocks noGrp="1" noChangeAspect="1"/>
          </p:cNvPicPr>
          <p:nvPr>
            <p:ph idx="1"/>
          </p:nvPr>
        </p:nvPicPr>
        <p:blipFill>
          <a:blip r:embed="rId3"/>
          <a:stretch>
            <a:fillRect/>
          </a:stretch>
        </p:blipFill>
        <p:spPr>
          <a:xfrm>
            <a:off x="3513909" y="1280160"/>
            <a:ext cx="4092096" cy="4896803"/>
          </a:xfrm>
          <a:prstGeom prst="rect">
            <a:avLst/>
          </a:prstGeom>
        </p:spPr>
      </p:pic>
    </p:spTree>
    <p:extLst>
      <p:ext uri="{BB962C8B-B14F-4D97-AF65-F5344CB8AC3E}">
        <p14:creationId xmlns:p14="http://schemas.microsoft.com/office/powerpoint/2010/main" val="2896324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480" y="378188"/>
            <a:ext cx="7665720" cy="1325563"/>
          </a:xfrm>
          <a:blipFill>
            <a:blip r:embed="rId2"/>
            <a:tile tx="0" ty="0" sx="100000" sy="100000" flip="none" algn="tl"/>
          </a:blipFill>
        </p:spPr>
        <p:txBody>
          <a:bodyPr/>
          <a:lstStyle/>
          <a:p>
            <a:r>
              <a:rPr lang="en-US" dirty="0"/>
              <a:t>Browse from web Browser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2480" y="1825625"/>
            <a:ext cx="7667040" cy="4351338"/>
          </a:xfrm>
        </p:spPr>
      </p:pic>
    </p:spTree>
    <p:extLst>
      <p:ext uri="{BB962C8B-B14F-4D97-AF65-F5344CB8AC3E}">
        <p14:creationId xmlns:p14="http://schemas.microsoft.com/office/powerpoint/2010/main" val="24824992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F436D-75FC-499E-963D-55C412F9E4BB}"/>
              </a:ext>
            </a:extLst>
          </p:cNvPr>
          <p:cNvSpPr>
            <a:spLocks noGrp="1"/>
          </p:cNvSpPr>
          <p:nvPr>
            <p:ph idx="1"/>
          </p:nvPr>
        </p:nvSpPr>
        <p:spPr>
          <a:blipFill>
            <a:blip r:embed="rId2"/>
            <a:tile tx="0" ty="0" sx="100000" sy="100000" flip="none" algn="tl"/>
          </a:blipFill>
        </p:spPr>
        <p:txBody>
          <a:bodyPr>
            <a:normAutofit/>
          </a:bodyPr>
          <a:lstStyle/>
          <a:p>
            <a:pPr marL="0" indent="0">
              <a:buNone/>
            </a:pPr>
            <a:r>
              <a:rPr lang="en-US" sz="4000" dirty="0"/>
              <a:t>			</a:t>
            </a:r>
          </a:p>
          <a:p>
            <a:pPr marL="0" indent="0">
              <a:buNone/>
            </a:pPr>
            <a:r>
              <a:rPr lang="en-US" sz="4000" dirty="0"/>
              <a:t>			</a:t>
            </a:r>
            <a:r>
              <a:rPr lang="en-US" sz="4000" dirty="0">
                <a:highlight>
                  <a:srgbClr val="00FF00"/>
                </a:highlight>
              </a:rPr>
              <a:t>Module 19: NAT </a:t>
            </a:r>
          </a:p>
        </p:txBody>
      </p:sp>
    </p:spTree>
    <p:extLst>
      <p:ext uri="{BB962C8B-B14F-4D97-AF65-F5344CB8AC3E}">
        <p14:creationId xmlns:p14="http://schemas.microsoft.com/office/powerpoint/2010/main" val="31596950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671DD12-7E43-4DCA-A824-9AD46B38DAA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NAT</a:t>
            </a:r>
          </a:p>
        </p:txBody>
      </p:sp>
      <p:sp>
        <p:nvSpPr>
          <p:cNvPr id="3" name="Content Placeholder 2">
            <a:extLst>
              <a:ext uri="{FF2B5EF4-FFF2-40B4-BE49-F238E27FC236}">
                <a16:creationId xmlns:a16="http://schemas.microsoft.com/office/drawing/2014/main" id="{78F9435C-7351-4B09-BF8A-15B88BCD9F3E}"/>
              </a:ext>
            </a:extLst>
          </p:cNvPr>
          <p:cNvSpPr>
            <a:spLocks noGrp="1"/>
          </p:cNvSpPr>
          <p:nvPr>
            <p:ph idx="1"/>
          </p:nvPr>
        </p:nvSpPr>
        <p:spPr>
          <a:xfrm>
            <a:off x="660042" y="806824"/>
            <a:ext cx="2919738" cy="1494117"/>
          </a:xfrm>
        </p:spPr>
        <p:txBody>
          <a:bodyPr vert="horz" lIns="91440" tIns="45720" rIns="91440" bIns="45720" rtlCol="0" anchor="b">
            <a:normAutofit/>
          </a:bodyPr>
          <a:lstStyle/>
          <a:p>
            <a:pPr marL="0" indent="0">
              <a:buNone/>
            </a:pPr>
            <a:r>
              <a:rPr lang="en-US" sz="2000" kern="1200">
                <a:solidFill>
                  <a:srgbClr val="FFFFFF"/>
                </a:solidFill>
                <a:latin typeface="+mn-lt"/>
                <a:ea typeface="+mn-ea"/>
                <a:cs typeface="+mn-cs"/>
              </a:rPr>
              <a:t>Network Address Translation</a:t>
            </a:r>
          </a:p>
        </p:txBody>
      </p:sp>
      <p:pic>
        <p:nvPicPr>
          <p:cNvPr id="6" name="Picture 5" descr="Diagram&#10;&#10;Description automatically generated">
            <a:extLst>
              <a:ext uri="{FF2B5EF4-FFF2-40B4-BE49-F238E27FC236}">
                <a16:creationId xmlns:a16="http://schemas.microsoft.com/office/drawing/2014/main" id="{2E8B5134-60BD-4B28-AD41-E3CBE2FA8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8" y="1454451"/>
            <a:ext cx="7225748" cy="3949097"/>
          </a:xfrm>
          <a:prstGeom prst="rect">
            <a:avLst/>
          </a:prstGeom>
        </p:spPr>
      </p:pic>
    </p:spTree>
    <p:extLst>
      <p:ext uri="{BB962C8B-B14F-4D97-AF65-F5344CB8AC3E}">
        <p14:creationId xmlns:p14="http://schemas.microsoft.com/office/powerpoint/2010/main" val="2104245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2EC55-878F-4F0A-B24D-89C1A5022F38}"/>
              </a:ext>
            </a:extLst>
          </p:cNvPr>
          <p:cNvSpPr>
            <a:spLocks noGrp="1"/>
          </p:cNvSpPr>
          <p:nvPr>
            <p:ph type="title"/>
          </p:nvPr>
        </p:nvSpPr>
        <p:spPr>
          <a:xfrm>
            <a:off x="838200" y="365126"/>
            <a:ext cx="10515600" cy="818216"/>
          </a:xfrm>
          <a:blipFill>
            <a:blip r:embed="rId2"/>
            <a:tile tx="0" ty="0" sx="100000" sy="100000" flip="none" algn="tl"/>
          </a:blipFill>
        </p:spPr>
        <p:txBody>
          <a:bodyPr/>
          <a:lstStyle/>
          <a:p>
            <a:r>
              <a:rPr lang="en-US" dirty="0"/>
              <a:t>Static NAT</a:t>
            </a:r>
          </a:p>
        </p:txBody>
      </p:sp>
      <p:pic>
        <p:nvPicPr>
          <p:cNvPr id="4" name="Content Placeholder 3">
            <a:extLst>
              <a:ext uri="{FF2B5EF4-FFF2-40B4-BE49-F238E27FC236}">
                <a16:creationId xmlns:a16="http://schemas.microsoft.com/office/drawing/2014/main" id="{291C1EA3-72BD-4F16-8AF5-9B61BF71F4D4}"/>
              </a:ext>
            </a:extLst>
          </p:cNvPr>
          <p:cNvPicPr>
            <a:picLocks noGrp="1" noChangeAspect="1"/>
          </p:cNvPicPr>
          <p:nvPr>
            <p:ph idx="1"/>
          </p:nvPr>
        </p:nvPicPr>
        <p:blipFill>
          <a:blip r:embed="rId3"/>
          <a:stretch>
            <a:fillRect/>
          </a:stretch>
        </p:blipFill>
        <p:spPr>
          <a:xfrm>
            <a:off x="2807199" y="1492624"/>
            <a:ext cx="3875989" cy="4824739"/>
          </a:xfrm>
          <a:prstGeom prst="rect">
            <a:avLst/>
          </a:prstGeom>
        </p:spPr>
      </p:pic>
    </p:spTree>
    <p:extLst>
      <p:ext uri="{BB962C8B-B14F-4D97-AF65-F5344CB8AC3E}">
        <p14:creationId xmlns:p14="http://schemas.microsoft.com/office/powerpoint/2010/main" val="2462785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C3AF-4313-49D1-A480-6A3307E10EA8}"/>
              </a:ext>
            </a:extLst>
          </p:cNvPr>
          <p:cNvSpPr>
            <a:spLocks noGrp="1"/>
          </p:cNvSpPr>
          <p:nvPr>
            <p:ph type="title"/>
          </p:nvPr>
        </p:nvSpPr>
        <p:spPr>
          <a:xfrm>
            <a:off x="838200" y="365125"/>
            <a:ext cx="10000129" cy="1325563"/>
          </a:xfrm>
          <a:blipFill>
            <a:blip r:embed="rId2"/>
            <a:tile tx="0" ty="0" sx="100000" sy="100000" flip="none" algn="tl"/>
          </a:blipFill>
        </p:spPr>
        <p:txBody>
          <a:bodyPr/>
          <a:lstStyle/>
          <a:p>
            <a:r>
              <a:rPr lang="en-US" b="1" dirty="0"/>
              <a:t>Static NAT Through Route-map</a:t>
            </a:r>
          </a:p>
        </p:txBody>
      </p:sp>
      <p:sp>
        <p:nvSpPr>
          <p:cNvPr id="3" name="Content Placeholder 2">
            <a:extLst>
              <a:ext uri="{FF2B5EF4-FFF2-40B4-BE49-F238E27FC236}">
                <a16:creationId xmlns:a16="http://schemas.microsoft.com/office/drawing/2014/main" id="{D27DE0CD-D933-464C-A700-314BCD1F7EB9}"/>
              </a:ext>
            </a:extLst>
          </p:cNvPr>
          <p:cNvSpPr>
            <a:spLocks noGrp="1"/>
          </p:cNvSpPr>
          <p:nvPr>
            <p:ph idx="1"/>
          </p:nvPr>
        </p:nvSpPr>
        <p:spPr>
          <a:xfrm>
            <a:off x="838201" y="1825625"/>
            <a:ext cx="5145740" cy="4351338"/>
          </a:xfrm>
          <a:blipFill>
            <a:blip r:embed="rId3"/>
            <a:tile tx="0" ty="0" sx="100000" sy="100000" flip="none" algn="tl"/>
          </a:blipFill>
        </p:spPr>
        <p:txBody>
          <a:bodyPr>
            <a:normAutofit/>
          </a:bodyPr>
          <a:lstStyle/>
          <a:p>
            <a:r>
              <a:rPr lang="en-US" sz="1900" dirty="0"/>
              <a:t>interface GigabitEthernet0/0</a:t>
            </a:r>
          </a:p>
          <a:p>
            <a:pPr marL="0" indent="0">
              <a:buNone/>
            </a:pPr>
            <a:r>
              <a:rPr lang="en-US" sz="1900" dirty="0"/>
              <a:t>description ## Connected to LAN##</a:t>
            </a:r>
          </a:p>
          <a:p>
            <a:pPr marL="0" indent="0">
              <a:buNone/>
            </a:pPr>
            <a:r>
              <a:rPr lang="en-US" sz="1900" dirty="0" err="1"/>
              <a:t>ip</a:t>
            </a:r>
            <a:r>
              <a:rPr lang="en-US" sz="1900" dirty="0"/>
              <a:t> address 10.107.5.1 255.255.255.240</a:t>
            </a:r>
          </a:p>
          <a:p>
            <a:pPr marL="0" indent="0">
              <a:buNone/>
            </a:pPr>
            <a:r>
              <a:rPr lang="en-US" sz="1900" dirty="0" err="1"/>
              <a:t>ip</a:t>
            </a:r>
            <a:r>
              <a:rPr lang="en-US" sz="1900" dirty="0"/>
              <a:t> </a:t>
            </a:r>
            <a:r>
              <a:rPr lang="en-US" sz="1900" dirty="0" err="1"/>
              <a:t>nat</a:t>
            </a:r>
            <a:r>
              <a:rPr lang="en-US" sz="1900" dirty="0"/>
              <a:t> inside</a:t>
            </a:r>
          </a:p>
          <a:p>
            <a:endParaRPr lang="en-US" dirty="0"/>
          </a:p>
          <a:p>
            <a:r>
              <a:rPr lang="en-US" sz="2000" dirty="0"/>
              <a:t>interface GigabitEthernet0/1</a:t>
            </a:r>
          </a:p>
          <a:p>
            <a:pPr marL="0" indent="0">
              <a:buNone/>
            </a:pPr>
            <a:r>
              <a:rPr lang="en-US" sz="2000" dirty="0"/>
              <a:t>description ### ISP Public IP ###</a:t>
            </a:r>
          </a:p>
          <a:p>
            <a:pPr marL="0" indent="0">
              <a:buNone/>
            </a:pPr>
            <a:r>
              <a:rPr lang="en-US" sz="2000" dirty="0" err="1"/>
              <a:t>ip</a:t>
            </a:r>
            <a:r>
              <a:rPr lang="en-US" sz="2000" dirty="0"/>
              <a:t> address 20.107.109.80 255.255.255.252</a:t>
            </a:r>
          </a:p>
          <a:p>
            <a:pPr marL="0" indent="0">
              <a:buNone/>
            </a:pPr>
            <a:r>
              <a:rPr lang="en-US" sz="2000" dirty="0"/>
              <a:t> </a:t>
            </a:r>
            <a:r>
              <a:rPr lang="en-US" sz="2000" dirty="0" err="1"/>
              <a:t>ip</a:t>
            </a:r>
            <a:r>
              <a:rPr lang="en-US" sz="2000" dirty="0"/>
              <a:t> </a:t>
            </a:r>
            <a:r>
              <a:rPr lang="en-US" sz="2000" dirty="0" err="1"/>
              <a:t>nat</a:t>
            </a:r>
            <a:r>
              <a:rPr lang="en-US" sz="2000" dirty="0"/>
              <a:t> outside</a:t>
            </a:r>
          </a:p>
          <a:p>
            <a:endParaRPr lang="en-US" dirty="0"/>
          </a:p>
          <a:p>
            <a:endParaRPr lang="en-US" dirty="0"/>
          </a:p>
        </p:txBody>
      </p:sp>
      <p:sp>
        <p:nvSpPr>
          <p:cNvPr id="4" name="Content Placeholder 2">
            <a:extLst>
              <a:ext uri="{FF2B5EF4-FFF2-40B4-BE49-F238E27FC236}">
                <a16:creationId xmlns:a16="http://schemas.microsoft.com/office/drawing/2014/main" id="{9E156990-4EDF-4C32-A56B-931776968B59}"/>
              </a:ext>
            </a:extLst>
          </p:cNvPr>
          <p:cNvSpPr txBox="1">
            <a:spLocks/>
          </p:cNvSpPr>
          <p:nvPr/>
        </p:nvSpPr>
        <p:spPr>
          <a:xfrm>
            <a:off x="6096001" y="1690688"/>
            <a:ext cx="6584576" cy="4621212"/>
          </a:xfrm>
          <a:prstGeom prst="rect">
            <a:avLst/>
          </a:prstGeom>
          <a:blipFill>
            <a:blip r:embed="rId3"/>
            <a:tile tx="0" ty="0" sx="100000" sy="100000" flip="none" algn="tl"/>
          </a:blip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err="1"/>
              <a:t>ip</a:t>
            </a:r>
            <a:r>
              <a:rPr lang="en-US" dirty="0"/>
              <a:t> </a:t>
            </a:r>
            <a:r>
              <a:rPr lang="en-US" dirty="0" err="1"/>
              <a:t>nat</a:t>
            </a:r>
            <a:r>
              <a:rPr lang="en-US" dirty="0"/>
              <a:t> inside source route-map BGP-F5 interface GigabitEthernet0/1  overload</a:t>
            </a:r>
          </a:p>
          <a:p>
            <a:pPr marL="0" indent="0">
              <a:buNone/>
            </a:pPr>
            <a:endParaRPr lang="en-US" dirty="0"/>
          </a:p>
          <a:p>
            <a:pPr marL="0" indent="0">
              <a:buNone/>
            </a:pPr>
            <a:r>
              <a:rPr lang="en-US" dirty="0" err="1"/>
              <a:t>ip</a:t>
            </a:r>
            <a:r>
              <a:rPr lang="en-US" dirty="0"/>
              <a:t> access-list extended BGP-F5-ACL</a:t>
            </a:r>
          </a:p>
          <a:p>
            <a:pPr marL="0" indent="0">
              <a:buNone/>
            </a:pPr>
            <a:r>
              <a:rPr lang="en-US" dirty="0"/>
              <a:t>permit </a:t>
            </a:r>
            <a:r>
              <a:rPr lang="en-US" dirty="0" err="1"/>
              <a:t>ip</a:t>
            </a:r>
            <a:r>
              <a:rPr lang="en-US" dirty="0"/>
              <a:t> 10.197.1.0 0.0.0.15 any</a:t>
            </a:r>
          </a:p>
          <a:p>
            <a:endParaRPr lang="en-US" dirty="0"/>
          </a:p>
          <a:p>
            <a:pPr marL="0" indent="0">
              <a:buNone/>
            </a:pPr>
            <a:r>
              <a:rPr lang="en-US" dirty="0"/>
              <a:t>route-map BGP-F5 permit 10</a:t>
            </a:r>
          </a:p>
          <a:p>
            <a:pPr marL="0" indent="0">
              <a:buNone/>
            </a:pPr>
            <a:r>
              <a:rPr lang="en-US" dirty="0"/>
              <a:t> match </a:t>
            </a:r>
            <a:r>
              <a:rPr lang="en-US" dirty="0" err="1"/>
              <a:t>ip</a:t>
            </a:r>
            <a:r>
              <a:rPr lang="en-US" dirty="0"/>
              <a:t> address BGP-F5-ACL</a:t>
            </a:r>
          </a:p>
          <a:p>
            <a:endParaRPr lang="en-US" dirty="0"/>
          </a:p>
        </p:txBody>
      </p:sp>
    </p:spTree>
    <p:extLst>
      <p:ext uri="{BB962C8B-B14F-4D97-AF65-F5344CB8AC3E}">
        <p14:creationId xmlns:p14="http://schemas.microsoft.com/office/powerpoint/2010/main" val="1309275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29D6-BD97-4AC8-BFA0-6014E4426169}"/>
              </a:ext>
            </a:extLst>
          </p:cNvPr>
          <p:cNvSpPr>
            <a:spLocks noGrp="1"/>
          </p:cNvSpPr>
          <p:nvPr>
            <p:ph type="title"/>
          </p:nvPr>
        </p:nvSpPr>
        <p:spPr>
          <a:xfrm>
            <a:off x="838200" y="365126"/>
            <a:ext cx="8278906" cy="535828"/>
          </a:xfrm>
          <a:blipFill>
            <a:blip r:embed="rId2"/>
            <a:tile tx="0" ty="0" sx="100000" sy="100000" flip="none" algn="tl"/>
          </a:blipFill>
        </p:spPr>
        <p:txBody>
          <a:bodyPr>
            <a:normAutofit/>
          </a:bodyPr>
          <a:lstStyle/>
          <a:p>
            <a:r>
              <a:rPr lang="en-US" sz="2800" b="1" dirty="0"/>
              <a:t>NAT Configuration-Dynamic</a:t>
            </a:r>
          </a:p>
        </p:txBody>
      </p:sp>
      <p:pic>
        <p:nvPicPr>
          <p:cNvPr id="4" name="Content Placeholder 3">
            <a:extLst>
              <a:ext uri="{FF2B5EF4-FFF2-40B4-BE49-F238E27FC236}">
                <a16:creationId xmlns:a16="http://schemas.microsoft.com/office/drawing/2014/main" id="{E9DA480A-B799-4C3B-A6BB-B798267709D2}"/>
              </a:ext>
            </a:extLst>
          </p:cNvPr>
          <p:cNvPicPr>
            <a:picLocks noGrp="1" noChangeAspect="1"/>
          </p:cNvPicPr>
          <p:nvPr>
            <p:ph idx="1"/>
          </p:nvPr>
        </p:nvPicPr>
        <p:blipFill>
          <a:blip r:embed="rId3"/>
          <a:stretch>
            <a:fillRect/>
          </a:stretch>
        </p:blipFill>
        <p:spPr>
          <a:xfrm>
            <a:off x="1038422" y="1034957"/>
            <a:ext cx="4004225" cy="5696010"/>
          </a:xfrm>
          <a:prstGeom prst="rect">
            <a:avLst/>
          </a:prstGeom>
        </p:spPr>
      </p:pic>
      <p:pic>
        <p:nvPicPr>
          <p:cNvPr id="5" name="Picture 4">
            <a:extLst>
              <a:ext uri="{FF2B5EF4-FFF2-40B4-BE49-F238E27FC236}">
                <a16:creationId xmlns:a16="http://schemas.microsoft.com/office/drawing/2014/main" id="{F2EB898E-9440-4CD3-94DC-62C6AB3CD7EC}"/>
              </a:ext>
            </a:extLst>
          </p:cNvPr>
          <p:cNvPicPr>
            <a:picLocks noChangeAspect="1"/>
          </p:cNvPicPr>
          <p:nvPr/>
        </p:nvPicPr>
        <p:blipFill>
          <a:blip r:embed="rId4"/>
          <a:stretch>
            <a:fillRect/>
          </a:stretch>
        </p:blipFill>
        <p:spPr>
          <a:xfrm>
            <a:off x="5632938" y="1034957"/>
            <a:ext cx="4649379" cy="1977184"/>
          </a:xfrm>
          <a:prstGeom prst="rect">
            <a:avLst/>
          </a:prstGeom>
        </p:spPr>
      </p:pic>
    </p:spTree>
    <p:extLst>
      <p:ext uri="{BB962C8B-B14F-4D97-AF65-F5344CB8AC3E}">
        <p14:creationId xmlns:p14="http://schemas.microsoft.com/office/powerpoint/2010/main" val="4806695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blipFill>
            <a:blip r:embed="rId2"/>
            <a:tile tx="0" ty="0" sx="100000" sy="100000" flip="none" algn="tl"/>
          </a:blipFill>
        </p:spPr>
        <p:txBody>
          <a:bodyPr>
            <a:normAutofit/>
          </a:bodyPr>
          <a:lstStyle/>
          <a:p>
            <a:r>
              <a:rPr lang="en-US" sz="3600" b="1" dirty="0"/>
              <a:t>DHCP</a:t>
            </a:r>
            <a:r>
              <a:rPr lang="en-US" sz="3600" dirty="0"/>
              <a:t> (</a:t>
            </a:r>
            <a:r>
              <a:rPr lang="en-US" sz="3600" b="1" dirty="0"/>
              <a:t>Dynamic Host Configuration Protocol)</a:t>
            </a:r>
            <a:r>
              <a:rPr lang="en-US" sz="3600" dirty="0"/>
              <a:t> </a:t>
            </a:r>
          </a:p>
        </p:txBody>
      </p:sp>
      <p:sp>
        <p:nvSpPr>
          <p:cNvPr id="3" name="Content Placeholder 2"/>
          <p:cNvSpPr>
            <a:spLocks noGrp="1"/>
          </p:cNvSpPr>
          <p:nvPr>
            <p:ph idx="1"/>
          </p:nvPr>
        </p:nvSpPr>
        <p:spPr/>
        <p:txBody>
          <a:bodyPr/>
          <a:lstStyle/>
          <a:p>
            <a:r>
              <a:rPr lang="en-US" dirty="0"/>
              <a:t>DHCP is widely used in LAN environments to dynamically assign host IP addresses from a centralized server, which significantly reduces the overhead of administration of IP addresses. DHCP also helps conserve the limited IP address space because IP addresses no longer need to be permanently assigned to hosts; only those hosts that are connected to the network consume IP addresses. The DHCP server assigns IP addresses from specified address pools on a router or router to DHCP clients and manages them.</a:t>
            </a:r>
          </a:p>
        </p:txBody>
      </p:sp>
    </p:spTree>
    <p:extLst>
      <p:ext uri="{BB962C8B-B14F-4D97-AF65-F5344CB8AC3E}">
        <p14:creationId xmlns:p14="http://schemas.microsoft.com/office/powerpoint/2010/main" val="1346604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46947-F042-4883-8780-31095E56CCFF}"/>
              </a:ext>
            </a:extLst>
          </p:cNvPr>
          <p:cNvSpPr>
            <a:spLocks noGrp="1"/>
          </p:cNvSpPr>
          <p:nvPr>
            <p:ph type="title"/>
          </p:nvPr>
        </p:nvSpPr>
        <p:spPr>
          <a:blipFill>
            <a:blip r:embed="rId2"/>
            <a:tile tx="0" ty="0" sx="100000" sy="100000" flip="none" algn="tl"/>
          </a:blipFill>
        </p:spPr>
        <p:txBody>
          <a:bodyPr>
            <a:normAutofit/>
          </a:bodyPr>
          <a:lstStyle/>
          <a:p>
            <a:pPr algn="ctr"/>
            <a:r>
              <a:rPr lang="en-US" sz="3200" b="1" dirty="0">
                <a:highlight>
                  <a:srgbClr val="00FF00"/>
                </a:highlight>
              </a:rPr>
              <a:t>Module 20: DHCP and DNS</a:t>
            </a:r>
          </a:p>
        </p:txBody>
      </p:sp>
      <p:sp>
        <p:nvSpPr>
          <p:cNvPr id="3" name="Content Placeholder 2">
            <a:extLst>
              <a:ext uri="{FF2B5EF4-FFF2-40B4-BE49-F238E27FC236}">
                <a16:creationId xmlns:a16="http://schemas.microsoft.com/office/drawing/2014/main" id="{430EC323-3114-4EBB-AD3B-748F5B0C925C}"/>
              </a:ext>
            </a:extLst>
          </p:cNvPr>
          <p:cNvSpPr>
            <a:spLocks noGrp="1"/>
          </p:cNvSpPr>
          <p:nvPr>
            <p:ph idx="1"/>
          </p:nvPr>
        </p:nvSpPr>
        <p:spPr/>
        <p:txBody>
          <a:bodyPr>
            <a:normAutofit/>
          </a:bodyPr>
          <a:lstStyle/>
          <a:p>
            <a:pPr marL="0" indent="0">
              <a:buNone/>
            </a:pPr>
            <a:r>
              <a:rPr lang="en-US" sz="1600" b="1" dirty="0"/>
              <a:t>DHCP stands for Dynamic Host Configuration Protocol</a:t>
            </a:r>
          </a:p>
          <a:p>
            <a:pPr marL="0" indent="0">
              <a:buNone/>
            </a:pPr>
            <a:r>
              <a:rPr lang="en-US" sz="1600" b="1" dirty="0"/>
              <a:t>Domain Name System (DNS)</a:t>
            </a:r>
          </a:p>
          <a:p>
            <a:pPr marL="0" indent="0">
              <a:buNone/>
            </a:pPr>
            <a:r>
              <a:rPr lang="en-US" sz="1600" dirty="0"/>
              <a:t>Router(</a:t>
            </a:r>
            <a:r>
              <a:rPr lang="en-US" sz="1600" dirty="0" err="1"/>
              <a:t>config</a:t>
            </a:r>
            <a:r>
              <a:rPr lang="en-US" sz="1600" dirty="0"/>
              <a:t>)#</a:t>
            </a:r>
            <a:r>
              <a:rPr lang="en-US" sz="1600" dirty="0" err="1"/>
              <a:t>ip</a:t>
            </a:r>
            <a:r>
              <a:rPr lang="en-US" sz="1600" dirty="0"/>
              <a:t> </a:t>
            </a:r>
            <a:r>
              <a:rPr lang="en-US" sz="1600" dirty="0" err="1"/>
              <a:t>dhcp</a:t>
            </a:r>
            <a:r>
              <a:rPr lang="en-US" sz="1600" dirty="0"/>
              <a:t> excluded-address 192.168.1.1</a:t>
            </a:r>
          </a:p>
          <a:p>
            <a:pPr marL="0" indent="0">
              <a:buNone/>
            </a:pPr>
            <a:r>
              <a:rPr lang="en-US" sz="1600" dirty="0"/>
              <a:t>Router(config)#</a:t>
            </a:r>
            <a:r>
              <a:rPr lang="en-US" sz="1600" dirty="0" err="1"/>
              <a:t>ip</a:t>
            </a:r>
            <a:r>
              <a:rPr lang="en-US" sz="1600" dirty="0"/>
              <a:t> </a:t>
            </a:r>
            <a:r>
              <a:rPr lang="en-US" sz="1600" dirty="0" err="1"/>
              <a:t>dhcp</a:t>
            </a:r>
            <a:r>
              <a:rPr lang="en-US" sz="1600" dirty="0"/>
              <a:t> pool LAN1</a:t>
            </a:r>
          </a:p>
          <a:p>
            <a:pPr marL="0" indent="0">
              <a:buNone/>
            </a:pPr>
            <a:r>
              <a:rPr lang="en-US" sz="1600" dirty="0"/>
              <a:t>Router(</a:t>
            </a:r>
            <a:r>
              <a:rPr lang="en-US" sz="1600" dirty="0" err="1"/>
              <a:t>dhcp</a:t>
            </a:r>
            <a:r>
              <a:rPr lang="en-US" sz="1600" dirty="0"/>
              <a:t>-config)#network 192.168.1.0 255.255.255.0</a:t>
            </a:r>
          </a:p>
          <a:p>
            <a:pPr marL="0" indent="0">
              <a:buNone/>
            </a:pPr>
            <a:r>
              <a:rPr lang="en-US" sz="1600" dirty="0"/>
              <a:t>Router(</a:t>
            </a:r>
            <a:r>
              <a:rPr lang="en-US" sz="1600" dirty="0" err="1"/>
              <a:t>dhcp</a:t>
            </a:r>
            <a:r>
              <a:rPr lang="en-US" sz="1600" dirty="0"/>
              <a:t>-config)#default-router 192.168.1.1</a:t>
            </a:r>
          </a:p>
          <a:p>
            <a:pPr marL="0" indent="0">
              <a:buNone/>
            </a:pPr>
            <a:r>
              <a:rPr lang="en-US" sz="1600" dirty="0"/>
              <a:t>Router(</a:t>
            </a:r>
            <a:r>
              <a:rPr lang="en-US" sz="1600" dirty="0" err="1"/>
              <a:t>dhcp</a:t>
            </a:r>
            <a:r>
              <a:rPr lang="en-US" sz="1600" dirty="0"/>
              <a:t>-config)#</a:t>
            </a:r>
            <a:r>
              <a:rPr lang="en-US" sz="1600" dirty="0" err="1"/>
              <a:t>dns</a:t>
            </a:r>
            <a:r>
              <a:rPr lang="en-US" sz="1600" dirty="0"/>
              <a:t>-server 8.8.8.8</a:t>
            </a:r>
          </a:p>
          <a:p>
            <a:pPr marL="0" indent="0">
              <a:buNone/>
            </a:pPr>
            <a:r>
              <a:rPr lang="en-US" sz="1600" dirty="0"/>
              <a:t>Router(</a:t>
            </a:r>
            <a:r>
              <a:rPr lang="en-US" sz="1600" dirty="0" err="1"/>
              <a:t>dhcp-config</a:t>
            </a:r>
            <a:r>
              <a:rPr lang="en-US" sz="1600" dirty="0"/>
              <a:t>)#exit</a:t>
            </a:r>
          </a:p>
          <a:p>
            <a:pPr marL="0" indent="0">
              <a:buNone/>
            </a:pPr>
            <a:endParaRPr lang="en-US" sz="1600" dirty="0"/>
          </a:p>
          <a:p>
            <a:pPr marL="0" indent="0">
              <a:buNone/>
            </a:pPr>
            <a:r>
              <a:rPr lang="en-US" sz="1600" dirty="0" err="1"/>
              <a:t>Router#</a:t>
            </a:r>
            <a:r>
              <a:rPr lang="en-US" sz="1600" b="1" dirty="0" err="1"/>
              <a:t>show</a:t>
            </a:r>
            <a:r>
              <a:rPr lang="en-US" sz="1600" b="1" dirty="0"/>
              <a:t> </a:t>
            </a:r>
            <a:r>
              <a:rPr lang="en-US" sz="1600" b="1" dirty="0" err="1"/>
              <a:t>ip</a:t>
            </a:r>
            <a:r>
              <a:rPr lang="en-US" sz="1600" b="1" dirty="0"/>
              <a:t> </a:t>
            </a:r>
            <a:r>
              <a:rPr lang="en-US" sz="1600" b="1" dirty="0" err="1"/>
              <a:t>dhcp</a:t>
            </a:r>
            <a:r>
              <a:rPr lang="en-US" sz="1600" b="1" dirty="0"/>
              <a:t> binding</a:t>
            </a:r>
          </a:p>
          <a:p>
            <a:pPr marL="0" indent="0">
              <a:buNone/>
            </a:pPr>
            <a:r>
              <a:rPr lang="en-US" sz="1600" dirty="0" err="1"/>
              <a:t>Router#show</a:t>
            </a:r>
            <a:r>
              <a:rPr lang="en-US" sz="1600" dirty="0"/>
              <a:t> </a:t>
            </a:r>
            <a:r>
              <a:rPr lang="en-US" sz="1600" dirty="0" err="1"/>
              <a:t>ip</a:t>
            </a:r>
            <a:r>
              <a:rPr lang="en-US" sz="1600" dirty="0"/>
              <a:t> </a:t>
            </a:r>
            <a:r>
              <a:rPr lang="en-US" sz="1600" dirty="0" err="1"/>
              <a:t>dhcp</a:t>
            </a:r>
            <a:r>
              <a:rPr lang="en-US" sz="1600" dirty="0"/>
              <a:t> pool</a:t>
            </a:r>
          </a:p>
          <a:p>
            <a:pPr marL="0" indent="0">
              <a:buNone/>
            </a:pPr>
            <a:endParaRPr lang="en-US" sz="1600" dirty="0"/>
          </a:p>
        </p:txBody>
      </p:sp>
      <p:pic>
        <p:nvPicPr>
          <p:cNvPr id="4" name="Picture 3">
            <a:extLst>
              <a:ext uri="{FF2B5EF4-FFF2-40B4-BE49-F238E27FC236}">
                <a16:creationId xmlns:a16="http://schemas.microsoft.com/office/drawing/2014/main" id="{1968C9A8-3A66-42CA-9295-24B16AB54D2C}"/>
              </a:ext>
            </a:extLst>
          </p:cNvPr>
          <p:cNvPicPr>
            <a:picLocks noChangeAspect="1"/>
          </p:cNvPicPr>
          <p:nvPr/>
        </p:nvPicPr>
        <p:blipFill>
          <a:blip r:embed="rId3"/>
          <a:stretch>
            <a:fillRect/>
          </a:stretch>
        </p:blipFill>
        <p:spPr>
          <a:xfrm>
            <a:off x="6701118" y="2443739"/>
            <a:ext cx="3781953" cy="3115110"/>
          </a:xfrm>
          <a:prstGeom prst="rect">
            <a:avLst/>
          </a:prstGeom>
        </p:spPr>
      </p:pic>
    </p:spTree>
    <p:extLst>
      <p:ext uri="{BB962C8B-B14F-4D97-AF65-F5344CB8AC3E}">
        <p14:creationId xmlns:p14="http://schemas.microsoft.com/office/powerpoint/2010/main" val="3451897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blipFill>
            <a:blip r:embed="rId2"/>
            <a:tile tx="0" ty="0" sx="100000" sy="100000" flip="none" algn="tl"/>
          </a:blipFill>
        </p:spPr>
        <p:txBody>
          <a:bodyPr>
            <a:normAutofit/>
          </a:bodyPr>
          <a:lstStyle/>
          <a:p>
            <a:r>
              <a:rPr lang="en-US" sz="2800" b="1" dirty="0"/>
              <a:t>DNS Verifying Host IP Configuration </a:t>
            </a:r>
          </a:p>
        </p:txBody>
      </p:sp>
      <p:sp>
        <p:nvSpPr>
          <p:cNvPr id="3" name="Content Placeholder 2"/>
          <p:cNvSpPr>
            <a:spLocks noGrp="1"/>
          </p:cNvSpPr>
          <p:nvPr>
            <p:ph idx="1"/>
          </p:nvPr>
        </p:nvSpPr>
        <p:spPr>
          <a:blipFill>
            <a:blip r:embed="rId3"/>
            <a:tile tx="0" ty="0" sx="100000" sy="100000" flip="none" algn="tl"/>
          </a:blipFill>
        </p:spPr>
        <p:txBody>
          <a:bodyPr/>
          <a:lstStyle/>
          <a:p>
            <a:r>
              <a:rPr lang="en-US" dirty="0"/>
              <a:t>C:\Users\humayun05956&gt;nslookup home.fsiblbd.com</a:t>
            </a:r>
          </a:p>
          <a:p>
            <a:r>
              <a:rPr lang="en-US" dirty="0"/>
              <a:t>Server:  DC01.FSIBLBD.COM</a:t>
            </a:r>
          </a:p>
          <a:p>
            <a:r>
              <a:rPr lang="en-US" dirty="0"/>
              <a:t>Address:  192.168.50.52</a:t>
            </a:r>
          </a:p>
          <a:p>
            <a:endParaRPr lang="en-US" dirty="0"/>
          </a:p>
          <a:p>
            <a:r>
              <a:rPr lang="en-US" dirty="0"/>
              <a:t>Name:    home.fsiblbd.com</a:t>
            </a:r>
          </a:p>
          <a:p>
            <a:r>
              <a:rPr lang="en-US" dirty="0"/>
              <a:t>Address:  10.20.22.62</a:t>
            </a:r>
          </a:p>
          <a:p>
            <a:r>
              <a:rPr lang="en-US" dirty="0" err="1"/>
              <a:t>nslookup</a:t>
            </a:r>
            <a:r>
              <a:rPr lang="en-US" dirty="0"/>
              <a:t> facebook.com</a:t>
            </a:r>
          </a:p>
          <a:p>
            <a:r>
              <a:rPr lang="en-US" dirty="0"/>
              <a:t>Ping google.com</a:t>
            </a:r>
          </a:p>
        </p:txBody>
      </p:sp>
    </p:spTree>
    <p:extLst>
      <p:ext uri="{BB962C8B-B14F-4D97-AF65-F5344CB8AC3E}">
        <p14:creationId xmlns:p14="http://schemas.microsoft.com/office/powerpoint/2010/main" val="3318446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EECC-4C18-EE6B-CA29-4A7FB40106C9}"/>
              </a:ext>
            </a:extLst>
          </p:cNvPr>
          <p:cNvSpPr>
            <a:spLocks noGrp="1"/>
          </p:cNvSpPr>
          <p:nvPr>
            <p:ph type="title"/>
          </p:nvPr>
        </p:nvSpPr>
        <p:spPr>
          <a:xfrm>
            <a:off x="838200" y="365125"/>
            <a:ext cx="8791575" cy="1325563"/>
          </a:xfrm>
        </p:spPr>
        <p:txBody>
          <a:bodyPr/>
          <a:lstStyle/>
          <a:p>
            <a:r>
              <a:rPr lang="en-US" dirty="0"/>
              <a:t>UTP Cable</a:t>
            </a:r>
          </a:p>
        </p:txBody>
      </p:sp>
      <p:pic>
        <p:nvPicPr>
          <p:cNvPr id="5" name="Content Placeholder 4">
            <a:extLst>
              <a:ext uri="{FF2B5EF4-FFF2-40B4-BE49-F238E27FC236}">
                <a16:creationId xmlns:a16="http://schemas.microsoft.com/office/drawing/2014/main" id="{951CB645-C0C6-AA39-7249-80AA5D3CE5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0713"/>
            <a:ext cx="2752725" cy="1666875"/>
          </a:xfrm>
        </p:spPr>
      </p:pic>
      <p:pic>
        <p:nvPicPr>
          <p:cNvPr id="7" name="Picture 6">
            <a:extLst>
              <a:ext uri="{FF2B5EF4-FFF2-40B4-BE49-F238E27FC236}">
                <a16:creationId xmlns:a16="http://schemas.microsoft.com/office/drawing/2014/main" id="{7EA3CBC7-DE0D-E5ED-C7A2-32056D96E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797144" y="1289330"/>
            <a:ext cx="5886451" cy="4536516"/>
          </a:xfrm>
          <a:prstGeom prst="rect">
            <a:avLst/>
          </a:prstGeom>
        </p:spPr>
      </p:pic>
    </p:spTree>
    <p:extLst>
      <p:ext uri="{BB962C8B-B14F-4D97-AF65-F5344CB8AC3E}">
        <p14:creationId xmlns:p14="http://schemas.microsoft.com/office/powerpoint/2010/main" val="37472055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C0B9-975A-4C2D-A04A-EEE70903B7E1}"/>
              </a:ext>
            </a:extLst>
          </p:cNvPr>
          <p:cNvSpPr>
            <a:spLocks noGrp="1"/>
          </p:cNvSpPr>
          <p:nvPr>
            <p:ph type="title"/>
          </p:nvPr>
        </p:nvSpPr>
        <p:spPr>
          <a:blipFill>
            <a:blip r:embed="rId2"/>
            <a:tile tx="0" ty="0" sx="100000" sy="100000" flip="none" algn="tl"/>
          </a:blipFill>
        </p:spPr>
        <p:txBody>
          <a:bodyPr>
            <a:normAutofit/>
          </a:bodyPr>
          <a:lstStyle/>
          <a:p>
            <a:pPr algn="ctr"/>
            <a:r>
              <a:rPr lang="en-US" sz="3600" b="1" dirty="0">
                <a:highlight>
                  <a:srgbClr val="00FF00"/>
                </a:highlight>
              </a:rPr>
              <a:t>Module 21: WAN, VPN, and IPsec</a:t>
            </a:r>
          </a:p>
        </p:txBody>
      </p:sp>
      <p:sp>
        <p:nvSpPr>
          <p:cNvPr id="3" name="Content Placeholder 2">
            <a:extLst>
              <a:ext uri="{FF2B5EF4-FFF2-40B4-BE49-F238E27FC236}">
                <a16:creationId xmlns:a16="http://schemas.microsoft.com/office/drawing/2014/main" id="{2C467341-D7C2-4198-8D10-321588236B34}"/>
              </a:ext>
            </a:extLst>
          </p:cNvPr>
          <p:cNvSpPr>
            <a:spLocks noGrp="1"/>
          </p:cNvSpPr>
          <p:nvPr>
            <p:ph idx="1"/>
          </p:nvPr>
        </p:nvSpPr>
        <p:spPr/>
        <p:txBody>
          <a:bodyPr/>
          <a:lstStyle/>
          <a:p>
            <a:r>
              <a:rPr lang="en-US" dirty="0"/>
              <a:t>WAN </a:t>
            </a:r>
          </a:p>
        </p:txBody>
      </p:sp>
    </p:spTree>
    <p:extLst>
      <p:ext uri="{BB962C8B-B14F-4D97-AF65-F5344CB8AC3E}">
        <p14:creationId xmlns:p14="http://schemas.microsoft.com/office/powerpoint/2010/main" val="7941007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FF1B-1910-419B-B2C3-92AC4FFED318}"/>
              </a:ext>
            </a:extLst>
          </p:cNvPr>
          <p:cNvSpPr>
            <a:spLocks noGrp="1"/>
          </p:cNvSpPr>
          <p:nvPr>
            <p:ph type="title"/>
          </p:nvPr>
        </p:nvSpPr>
        <p:spPr/>
        <p:txBody>
          <a:bodyPr>
            <a:normAutofit/>
          </a:bodyPr>
          <a:lstStyle/>
          <a:p>
            <a:r>
              <a:rPr lang="en-US" sz="2400" b="1" dirty="0"/>
              <a:t>WAN Topology</a:t>
            </a:r>
          </a:p>
        </p:txBody>
      </p:sp>
      <p:sp>
        <p:nvSpPr>
          <p:cNvPr id="3" name="Content Placeholder 2">
            <a:extLst>
              <a:ext uri="{FF2B5EF4-FFF2-40B4-BE49-F238E27FC236}">
                <a16:creationId xmlns:a16="http://schemas.microsoft.com/office/drawing/2014/main" id="{1D6E72D2-41C1-4FAE-B864-CBC6984DD80B}"/>
              </a:ext>
            </a:extLst>
          </p:cNvPr>
          <p:cNvSpPr>
            <a:spLocks noGrp="1"/>
          </p:cNvSpPr>
          <p:nvPr>
            <p:ph idx="1"/>
          </p:nvPr>
        </p:nvSpPr>
        <p:spPr>
          <a:xfrm>
            <a:off x="488576" y="1690688"/>
            <a:ext cx="10515600" cy="4351338"/>
          </a:xfrm>
        </p:spPr>
        <p:txBody>
          <a:bodyPr/>
          <a:lstStyle/>
          <a:p>
            <a:r>
              <a:rPr lang="en-US" dirty="0"/>
              <a:t>Bus Topology</a:t>
            </a:r>
          </a:p>
          <a:p>
            <a:r>
              <a:rPr lang="en-US" dirty="0"/>
              <a:t>Star Topology</a:t>
            </a:r>
          </a:p>
          <a:p>
            <a:r>
              <a:rPr lang="en-US" dirty="0"/>
              <a:t>Ring Topology</a:t>
            </a:r>
          </a:p>
          <a:p>
            <a:r>
              <a:rPr lang="en-US" dirty="0"/>
              <a:t>Mesh Topology</a:t>
            </a:r>
          </a:p>
          <a:p>
            <a:endParaRPr lang="en-US" dirty="0"/>
          </a:p>
        </p:txBody>
      </p:sp>
      <p:pic>
        <p:nvPicPr>
          <p:cNvPr id="8" name="Picture 7">
            <a:extLst>
              <a:ext uri="{FF2B5EF4-FFF2-40B4-BE49-F238E27FC236}">
                <a16:creationId xmlns:a16="http://schemas.microsoft.com/office/drawing/2014/main" id="{540CC202-C596-4CB4-9E93-C382FA6909BD}"/>
              </a:ext>
            </a:extLst>
          </p:cNvPr>
          <p:cNvPicPr>
            <a:picLocks noChangeAspect="1"/>
          </p:cNvPicPr>
          <p:nvPr/>
        </p:nvPicPr>
        <p:blipFill>
          <a:blip r:embed="rId2"/>
          <a:stretch>
            <a:fillRect/>
          </a:stretch>
        </p:blipFill>
        <p:spPr>
          <a:xfrm>
            <a:off x="4407184" y="1690688"/>
            <a:ext cx="4514536" cy="3623830"/>
          </a:xfrm>
          <a:prstGeom prst="rect">
            <a:avLst/>
          </a:prstGeom>
        </p:spPr>
      </p:pic>
    </p:spTree>
    <p:extLst>
      <p:ext uri="{BB962C8B-B14F-4D97-AF65-F5344CB8AC3E}">
        <p14:creationId xmlns:p14="http://schemas.microsoft.com/office/powerpoint/2010/main" val="15211964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37FE-DF30-4B03-97DB-64A6F02E8CD2}"/>
              </a:ext>
            </a:extLst>
          </p:cNvPr>
          <p:cNvSpPr>
            <a:spLocks noGrp="1"/>
          </p:cNvSpPr>
          <p:nvPr>
            <p:ph type="title"/>
          </p:nvPr>
        </p:nvSpPr>
        <p:spPr/>
        <p:txBody>
          <a:bodyPr/>
          <a:lstStyle/>
          <a:p>
            <a:r>
              <a:rPr lang="en-US" b="1" dirty="0">
                <a:hlinkClick r:id="rId2"/>
              </a:rPr>
              <a:t>Hierarchical Campus Network Architecture</a:t>
            </a:r>
            <a:br>
              <a:rPr lang="en-US" b="1" dirty="0"/>
            </a:br>
            <a:endParaRPr lang="en-US" dirty="0"/>
          </a:p>
        </p:txBody>
      </p:sp>
      <p:pic>
        <p:nvPicPr>
          <p:cNvPr id="5" name="Content Placeholder 4">
            <a:extLst>
              <a:ext uri="{FF2B5EF4-FFF2-40B4-BE49-F238E27FC236}">
                <a16:creationId xmlns:a16="http://schemas.microsoft.com/office/drawing/2014/main" id="{A1E93D29-BFD3-49A1-84D6-5F78D215BF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4259" y="1825624"/>
            <a:ext cx="7732059" cy="4803775"/>
          </a:xfrm>
        </p:spPr>
      </p:pic>
    </p:spTree>
    <p:extLst>
      <p:ext uri="{BB962C8B-B14F-4D97-AF65-F5344CB8AC3E}">
        <p14:creationId xmlns:p14="http://schemas.microsoft.com/office/powerpoint/2010/main" val="1099699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 Connection Options </a:t>
            </a:r>
          </a:p>
        </p:txBody>
      </p:sp>
      <p:sp>
        <p:nvSpPr>
          <p:cNvPr id="3" name="Content Placeholder 2"/>
          <p:cNvSpPr>
            <a:spLocks noGrp="1"/>
          </p:cNvSpPr>
          <p:nvPr>
            <p:ph idx="1"/>
          </p:nvPr>
        </p:nvSpPr>
        <p:spPr/>
        <p:txBody>
          <a:bodyPr/>
          <a:lstStyle/>
          <a:p>
            <a:r>
              <a:rPr lang="en-US" b="1" dirty="0"/>
              <a:t>WAN Connection Types</a:t>
            </a:r>
          </a:p>
          <a:p>
            <a:r>
              <a:rPr lang="en-US" sz="1600" dirty="0"/>
              <a:t>There are many WAN connections that we use to provide our connectivity to the internet. Below are the common options for WAN connectivity from the internet provider</a:t>
            </a:r>
            <a:r>
              <a:rPr lang="en-US" dirty="0"/>
              <a:t>.</a:t>
            </a:r>
          </a:p>
          <a:p>
            <a:r>
              <a:rPr lang="en-US" dirty="0"/>
              <a:t>1.</a:t>
            </a:r>
            <a:r>
              <a:rPr lang="en-US" b="1" dirty="0"/>
              <a:t> Leased Line</a:t>
            </a:r>
            <a:endParaRPr lang="en-US" dirty="0"/>
          </a:p>
          <a:p>
            <a:r>
              <a:rPr lang="en-US" sz="1600" dirty="0"/>
              <a:t>This WAN connection type is a dedicated point-to-point link and fixed-bandwidth data connection. By using leased lined, your network will have a completely secured and reliable connection, high bandwidth, and superior quality of service. On the other side, leased lines can be expensive and not scalable as it is a permanent physical connection</a:t>
            </a:r>
          </a:p>
          <a:p>
            <a:endParaRPr lang="en-US" sz="1600" dirty="0"/>
          </a:p>
        </p:txBody>
      </p:sp>
    </p:spTree>
    <p:extLst>
      <p:ext uri="{BB962C8B-B14F-4D97-AF65-F5344CB8AC3E}">
        <p14:creationId xmlns:p14="http://schemas.microsoft.com/office/powerpoint/2010/main" val="6972986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1074"/>
            <a:ext cx="10515600" cy="5745889"/>
          </a:xfrm>
        </p:spPr>
        <p:txBody>
          <a:bodyPr>
            <a:normAutofit lnSpcReduction="10000"/>
          </a:bodyPr>
          <a:lstStyle/>
          <a:p>
            <a:r>
              <a:rPr lang="en-US" sz="1600" dirty="0"/>
              <a:t>2. </a:t>
            </a:r>
            <a:r>
              <a:rPr lang="en-US" sz="1600" b="1" dirty="0"/>
              <a:t>Digital Subscriber Line</a:t>
            </a:r>
            <a:endParaRPr lang="en-US" sz="1600" dirty="0"/>
          </a:p>
          <a:p>
            <a:r>
              <a:rPr lang="en-US" sz="1400" dirty="0"/>
              <a:t>DSL is a medium used to transfer digital signals over the standard telephone lines. It uses a different frequency than the telephone is using so that you can use the internet while making a call. DSL is an older concept that provides a typical speed of around 6mbps. The good thing in DSL is the bandwidth is not shared and provides a constant speed.</a:t>
            </a:r>
          </a:p>
          <a:p>
            <a:r>
              <a:rPr lang="en-US" sz="1400" dirty="0"/>
              <a:t>3. </a:t>
            </a:r>
            <a:r>
              <a:rPr lang="en-US" sz="1400" b="1" dirty="0"/>
              <a:t>Cable Internet</a:t>
            </a:r>
            <a:endParaRPr lang="en-US" sz="1400" dirty="0"/>
          </a:p>
          <a:p>
            <a:r>
              <a:rPr lang="en-US" sz="1400" dirty="0"/>
              <a:t>One way to provide broadband internet connection is by using cable internet from a local cable TV provider. It has quite a similarity with DSL as it also uses an existing cable modem from cable TV to send data. On this connection, the speed varies with the number of users on the service at a specific time.</a:t>
            </a:r>
          </a:p>
          <a:p>
            <a:endParaRPr lang="en-US" sz="1400" dirty="0"/>
          </a:p>
          <a:p>
            <a:r>
              <a:rPr lang="en-US" sz="1600" b="1" dirty="0"/>
              <a:t>Fiber Internet Access</a:t>
            </a:r>
            <a:endParaRPr lang="en-US" sz="1600" dirty="0"/>
          </a:p>
          <a:p>
            <a:r>
              <a:rPr lang="en-US" sz="1600" dirty="0"/>
              <a:t>It is the newest broadband connection that provides the highest internet speed service to the customers. It is also commonly used in telecommunication backhaul connections because of the higher speed it can handle as compared to other cables. DWDM is the ISP backhaul transport equipment that uses fiber optic cable. Fiber optic is also used in telecom packet switching networks or circuit switching networks.</a:t>
            </a:r>
          </a:p>
          <a:p>
            <a:r>
              <a:rPr lang="en-US" sz="1600" b="1" dirty="0"/>
              <a:t>Multi-Protocol Label Switching (MPLS)</a:t>
            </a:r>
            <a:endParaRPr lang="en-US" sz="1600" dirty="0"/>
          </a:p>
          <a:p>
            <a:r>
              <a:rPr lang="en-US" sz="1600" dirty="0"/>
              <a:t>MPLS is a type of VPN that uses labels on forwarding packets instead of IP addresses or layer 3 headers. It offers optimum security and routing for customer’s sites. On MPLS, the service provider is participating in the customer’s routing.</a:t>
            </a:r>
          </a:p>
          <a:p>
            <a:r>
              <a:rPr lang="en-US" sz="1600" b="1" dirty="0"/>
              <a:t>Wireless WAN</a:t>
            </a:r>
            <a:endParaRPr lang="en-US" sz="1600" dirty="0"/>
          </a:p>
          <a:p>
            <a:r>
              <a:rPr lang="en-US" sz="1600" dirty="0"/>
              <a:t>Most of us are using mobile phones that use mobile data to connect to the internet. The commonly known connection types for wireless WAN are 3G, 4G, LTE, and 5G. It is the services offered by local ISP to provide wireless internet access to mobile devices via cellular sites. It uses specific frequencies to provide wider coverage and stronger signal to customers.</a:t>
            </a:r>
          </a:p>
          <a:p>
            <a:endParaRPr lang="en-US" sz="1600" dirty="0"/>
          </a:p>
          <a:p>
            <a:endParaRPr lang="en-US" sz="1600" dirty="0"/>
          </a:p>
        </p:txBody>
      </p:sp>
    </p:spTree>
    <p:extLst>
      <p:ext uri="{BB962C8B-B14F-4D97-AF65-F5344CB8AC3E}">
        <p14:creationId xmlns:p14="http://schemas.microsoft.com/office/powerpoint/2010/main" val="42454911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97FB5-58C1-4166-BC63-37AABE14A537}"/>
              </a:ext>
            </a:extLst>
          </p:cNvPr>
          <p:cNvSpPr>
            <a:spLocks noGrp="1"/>
          </p:cNvSpPr>
          <p:nvPr>
            <p:ph type="title"/>
          </p:nvPr>
        </p:nvSpPr>
        <p:spPr>
          <a:xfrm>
            <a:off x="730624" y="2103437"/>
            <a:ext cx="10515600" cy="1325563"/>
          </a:xfrm>
          <a:blipFill>
            <a:blip r:embed="rId2"/>
            <a:tile tx="0" ty="0" sx="100000" sy="100000" flip="none" algn="tl"/>
          </a:blipFill>
        </p:spPr>
        <p:txBody>
          <a:bodyPr/>
          <a:lstStyle/>
          <a:p>
            <a:pPr algn="ctr"/>
            <a:r>
              <a:rPr lang="en-US" b="1" dirty="0"/>
              <a:t>VPN</a:t>
            </a:r>
          </a:p>
        </p:txBody>
      </p:sp>
    </p:spTree>
    <p:extLst>
      <p:ext uri="{BB962C8B-B14F-4D97-AF65-F5344CB8AC3E}">
        <p14:creationId xmlns:p14="http://schemas.microsoft.com/office/powerpoint/2010/main" val="350157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9E891F-BF2B-4008-9E6F-3B9C3EABD496}"/>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VPN-Virtual Private network</a:t>
            </a:r>
          </a:p>
        </p:txBody>
      </p:sp>
      <p:graphicFrame>
        <p:nvGraphicFramePr>
          <p:cNvPr id="5" name="Content Placeholder 2">
            <a:extLst>
              <a:ext uri="{FF2B5EF4-FFF2-40B4-BE49-F238E27FC236}">
                <a16:creationId xmlns:a16="http://schemas.microsoft.com/office/drawing/2014/main" id="{57C1D890-967F-41C2-82D0-23501F248BE2}"/>
              </a:ext>
            </a:extLst>
          </p:cNvPr>
          <p:cNvGraphicFramePr>
            <a:graphicFrameLocks noGrp="1"/>
          </p:cNvGraphicFramePr>
          <p:nvPr>
            <p:ph idx="1"/>
            <p:extLst>
              <p:ext uri="{D42A27DB-BD31-4B8C-83A1-F6EECF244321}">
                <p14:modId xmlns:p14="http://schemas.microsoft.com/office/powerpoint/2010/main" val="2589336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2484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E265-C0D3-4543-9298-4350370D6096}"/>
              </a:ext>
            </a:extLst>
          </p:cNvPr>
          <p:cNvSpPr>
            <a:spLocks noGrp="1"/>
          </p:cNvSpPr>
          <p:nvPr>
            <p:ph type="title"/>
          </p:nvPr>
        </p:nvSpPr>
        <p:spPr>
          <a:blipFill>
            <a:blip r:embed="rId2"/>
            <a:tile tx="0" ty="0" sx="100000" sy="100000" flip="none" algn="tl"/>
          </a:blipFill>
        </p:spPr>
        <p:txBody>
          <a:bodyPr/>
          <a:lstStyle/>
          <a:p>
            <a:r>
              <a:rPr lang="en-US" dirty="0"/>
              <a:t>Generic Routing Encapsulation (GRE VPN)</a:t>
            </a:r>
          </a:p>
        </p:txBody>
      </p:sp>
      <p:pic>
        <p:nvPicPr>
          <p:cNvPr id="11" name="Content Placeholder 10" descr="Diagram&#10;&#10;Description automatically generated">
            <a:extLst>
              <a:ext uri="{FF2B5EF4-FFF2-40B4-BE49-F238E27FC236}">
                <a16:creationId xmlns:a16="http://schemas.microsoft.com/office/drawing/2014/main" id="{EDD0382E-564A-4BC6-84BC-69012E5834E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14058" y="2221464"/>
            <a:ext cx="4830142" cy="2415071"/>
          </a:xfrm>
        </p:spPr>
      </p:pic>
      <p:pic>
        <p:nvPicPr>
          <p:cNvPr id="13" name="Picture 12" descr="A picture containing diagram&#10;&#10;Description automatically generated">
            <a:extLst>
              <a:ext uri="{FF2B5EF4-FFF2-40B4-BE49-F238E27FC236}">
                <a16:creationId xmlns:a16="http://schemas.microsoft.com/office/drawing/2014/main" id="{A34D412F-211A-4BD4-8844-8E8417D13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103" y="1690688"/>
            <a:ext cx="3588145" cy="2009361"/>
          </a:xfrm>
          <a:prstGeom prst="rect">
            <a:avLst/>
          </a:prstGeom>
        </p:spPr>
      </p:pic>
    </p:spTree>
    <p:extLst>
      <p:ext uri="{BB962C8B-B14F-4D97-AF65-F5344CB8AC3E}">
        <p14:creationId xmlns:p14="http://schemas.microsoft.com/office/powerpoint/2010/main" val="39412203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1110-AE93-48D1-BC7B-40F7CD8B8587}"/>
              </a:ext>
            </a:extLst>
          </p:cNvPr>
          <p:cNvSpPr>
            <a:spLocks noGrp="1"/>
          </p:cNvSpPr>
          <p:nvPr>
            <p:ph type="title"/>
          </p:nvPr>
        </p:nvSpPr>
        <p:spPr>
          <a:xfrm>
            <a:off x="838200" y="365126"/>
            <a:ext cx="10515600" cy="562722"/>
          </a:xfrm>
        </p:spPr>
        <p:txBody>
          <a:bodyPr>
            <a:normAutofit/>
          </a:bodyPr>
          <a:lstStyle/>
          <a:p>
            <a:pPr algn="ctr"/>
            <a:r>
              <a:rPr lang="en-US" sz="3200" dirty="0"/>
              <a:t>GRE VPN Configuration</a:t>
            </a:r>
          </a:p>
        </p:txBody>
      </p:sp>
      <p:sp>
        <p:nvSpPr>
          <p:cNvPr id="6" name="Content Placeholder 5">
            <a:extLst>
              <a:ext uri="{FF2B5EF4-FFF2-40B4-BE49-F238E27FC236}">
                <a16:creationId xmlns:a16="http://schemas.microsoft.com/office/drawing/2014/main" id="{2D11F0E9-EA31-4D4E-A918-3C9F9FA8DAF9}"/>
              </a:ext>
            </a:extLst>
          </p:cNvPr>
          <p:cNvSpPr>
            <a:spLocks noGrp="1"/>
          </p:cNvSpPr>
          <p:nvPr>
            <p:ph idx="1"/>
          </p:nvPr>
        </p:nvSpPr>
        <p:spPr>
          <a:xfrm>
            <a:off x="224118" y="4259543"/>
            <a:ext cx="5871882" cy="2450540"/>
          </a:xfrm>
        </p:spPr>
        <p:txBody>
          <a:bodyPr/>
          <a:lstStyle/>
          <a:p>
            <a:r>
              <a:rPr lang="en-US" dirty="0"/>
              <a:t>Interface Tunnel1</a:t>
            </a:r>
          </a:p>
          <a:p>
            <a:r>
              <a:rPr lang="en-US" dirty="0"/>
              <a:t>IP address 192.168.3.1 255.255.255.0</a:t>
            </a:r>
          </a:p>
          <a:p>
            <a:r>
              <a:rPr lang="en-US" dirty="0"/>
              <a:t>Tunnel Source 10.10.10.1 </a:t>
            </a:r>
            <a:r>
              <a:rPr lang="en-US" dirty="0">
                <a:solidFill>
                  <a:srgbClr val="FF0000"/>
                </a:solidFill>
              </a:rPr>
              <a:t>or Giga0/0</a:t>
            </a:r>
          </a:p>
          <a:p>
            <a:r>
              <a:rPr lang="en-US" dirty="0"/>
              <a:t>Tunnel destination 10.10.10.2</a:t>
            </a:r>
          </a:p>
          <a:p>
            <a:endParaRPr lang="en-US" dirty="0"/>
          </a:p>
        </p:txBody>
      </p:sp>
      <p:sp>
        <p:nvSpPr>
          <p:cNvPr id="7" name="Content Placeholder 5">
            <a:extLst>
              <a:ext uri="{FF2B5EF4-FFF2-40B4-BE49-F238E27FC236}">
                <a16:creationId xmlns:a16="http://schemas.microsoft.com/office/drawing/2014/main" id="{6120C8EE-60EC-4E42-9FCE-EDC5A72CDF14}"/>
              </a:ext>
            </a:extLst>
          </p:cNvPr>
          <p:cNvSpPr txBox="1">
            <a:spLocks/>
          </p:cNvSpPr>
          <p:nvPr/>
        </p:nvSpPr>
        <p:spPr>
          <a:xfrm>
            <a:off x="6096000" y="3842684"/>
            <a:ext cx="5871882" cy="2450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 Tunnel1</a:t>
            </a:r>
          </a:p>
          <a:p>
            <a:r>
              <a:rPr lang="en-US" dirty="0"/>
              <a:t>IP address 192.168.3.2 255.255.255.0</a:t>
            </a:r>
          </a:p>
          <a:p>
            <a:r>
              <a:rPr lang="en-US" dirty="0"/>
              <a:t>Tunnel Source 10.10.10.2 </a:t>
            </a:r>
            <a:r>
              <a:rPr lang="en-US" dirty="0">
                <a:solidFill>
                  <a:srgbClr val="FF0000"/>
                </a:solidFill>
              </a:rPr>
              <a:t>or Giga 0/1</a:t>
            </a:r>
          </a:p>
          <a:p>
            <a:r>
              <a:rPr lang="en-US" dirty="0"/>
              <a:t>Tunnel destination 10.10.10.1</a:t>
            </a:r>
          </a:p>
          <a:p>
            <a:endParaRPr lang="en-US" dirty="0"/>
          </a:p>
        </p:txBody>
      </p:sp>
      <p:pic>
        <p:nvPicPr>
          <p:cNvPr id="8" name="Picture 7">
            <a:extLst>
              <a:ext uri="{FF2B5EF4-FFF2-40B4-BE49-F238E27FC236}">
                <a16:creationId xmlns:a16="http://schemas.microsoft.com/office/drawing/2014/main" id="{841F106D-D81A-4773-83EC-723ADC328460}"/>
              </a:ext>
            </a:extLst>
          </p:cNvPr>
          <p:cNvPicPr>
            <a:picLocks noChangeAspect="1"/>
          </p:cNvPicPr>
          <p:nvPr/>
        </p:nvPicPr>
        <p:blipFill>
          <a:blip r:embed="rId2"/>
          <a:stretch>
            <a:fillRect/>
          </a:stretch>
        </p:blipFill>
        <p:spPr>
          <a:xfrm>
            <a:off x="651307" y="927847"/>
            <a:ext cx="4515480" cy="3233855"/>
          </a:xfrm>
          <a:prstGeom prst="rect">
            <a:avLst/>
          </a:prstGeom>
        </p:spPr>
      </p:pic>
    </p:spTree>
    <p:extLst>
      <p:ext uri="{BB962C8B-B14F-4D97-AF65-F5344CB8AC3E}">
        <p14:creationId xmlns:p14="http://schemas.microsoft.com/office/powerpoint/2010/main" val="31566390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78">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0">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FDB8D8-05A2-4CAD-99A3-5ACB61ED750E}"/>
              </a:ext>
            </a:extLst>
          </p:cNvPr>
          <p:cNvSpPr>
            <a:spLocks noGrp="1"/>
          </p:cNvSpPr>
          <p:nvPr>
            <p:ph type="title"/>
          </p:nvPr>
        </p:nvSpPr>
        <p:spPr>
          <a:xfrm>
            <a:off x="2103120" y="310896"/>
            <a:ext cx="7982712" cy="868680"/>
          </a:xfrm>
        </p:spPr>
        <p:txBody>
          <a:bodyPr vert="horz" lIns="91440" tIns="45720" rIns="91440" bIns="45720" rtlCol="0" anchor="ctr">
            <a:normAutofit fontScale="90000"/>
          </a:bodyPr>
          <a:lstStyle/>
          <a:p>
            <a:pPr algn="ctr"/>
            <a:r>
              <a:rPr lang="en-US" sz="4000" b="1" kern="1200" dirty="0" err="1">
                <a:solidFill>
                  <a:schemeClr val="tx1"/>
                </a:solidFill>
                <a:latin typeface="+mj-lt"/>
                <a:ea typeface="+mj-ea"/>
                <a:cs typeface="+mj-cs"/>
              </a:rPr>
              <a:t>IPSec</a:t>
            </a:r>
            <a:r>
              <a:rPr lang="en-US" sz="4000" b="1" kern="1200" dirty="0">
                <a:solidFill>
                  <a:schemeClr val="tx1"/>
                </a:solidFill>
                <a:latin typeface="+mj-lt"/>
                <a:ea typeface="+mj-ea"/>
                <a:cs typeface="+mj-cs"/>
              </a:rPr>
              <a:t> VPN send data Encrypted method</a:t>
            </a:r>
          </a:p>
        </p:txBody>
      </p:sp>
      <p:sp>
        <p:nvSpPr>
          <p:cNvPr id="91" name="Rectangle: Rounded Corners 82">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5" name="Content Placeholder 4" descr="Diagram&#10;&#10;Description automatically generated">
            <a:extLst>
              <a:ext uri="{FF2B5EF4-FFF2-40B4-BE49-F238E27FC236}">
                <a16:creationId xmlns:a16="http://schemas.microsoft.com/office/drawing/2014/main" id="{967F6DC6-E239-4B20-B2B6-3D6AA0D43575}"/>
              </a:ext>
            </a:extLst>
          </p:cNvPr>
          <p:cNvPicPr>
            <a:picLocks noChangeAspect="1"/>
          </p:cNvPicPr>
          <p:nvPr/>
        </p:nvPicPr>
        <p:blipFill rotWithShape="1">
          <a:blip r:embed="rId2">
            <a:extLst>
              <a:ext uri="{28A0092B-C50C-407E-A947-70E740481C1C}">
                <a14:useLocalDpi xmlns:a14="http://schemas.microsoft.com/office/drawing/2010/main" val="0"/>
              </a:ext>
            </a:extLst>
          </a:blip>
          <a:srcRect r="3" b="6748"/>
          <a:stretch/>
        </p:blipFill>
        <p:spPr>
          <a:xfrm>
            <a:off x="419830" y="2128345"/>
            <a:ext cx="5577840" cy="4083269"/>
          </a:xfrm>
          <a:prstGeom prst="rect">
            <a:avLst/>
          </a:prstGeom>
        </p:spPr>
      </p:pic>
      <p:pic>
        <p:nvPicPr>
          <p:cNvPr id="7" name="Content Placeholder 6" descr="Graphical user interface, application&#10;&#10;Description automatically generated">
            <a:extLst>
              <a:ext uri="{FF2B5EF4-FFF2-40B4-BE49-F238E27FC236}">
                <a16:creationId xmlns:a16="http://schemas.microsoft.com/office/drawing/2014/main" id="{F32A48C7-B876-4F5F-96E9-FDEBB9934286}"/>
              </a:ext>
            </a:extLst>
          </p:cNvPr>
          <p:cNvPicPr>
            <a:picLocks noChangeAspect="1"/>
          </p:cNvPicPr>
          <p:nvPr/>
        </p:nvPicPr>
        <p:blipFill rotWithShape="1">
          <a:blip r:embed="rId3">
            <a:extLst>
              <a:ext uri="{28A0092B-C50C-407E-A947-70E740481C1C}">
                <a14:useLocalDpi xmlns:a14="http://schemas.microsoft.com/office/drawing/2010/main" val="0"/>
              </a:ext>
            </a:extLst>
          </a:blip>
          <a:srcRect l="22322" r="18986" b="-1"/>
          <a:stretch/>
        </p:blipFill>
        <p:spPr>
          <a:xfrm>
            <a:off x="6194332" y="2128367"/>
            <a:ext cx="5577840" cy="4086603"/>
          </a:xfrm>
          <a:prstGeom prst="rect">
            <a:avLst/>
          </a:prstGeom>
        </p:spPr>
      </p:pic>
    </p:spTree>
    <p:extLst>
      <p:ext uri="{BB962C8B-B14F-4D97-AF65-F5344CB8AC3E}">
        <p14:creationId xmlns:p14="http://schemas.microsoft.com/office/powerpoint/2010/main" val="41693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4504</TotalTime>
  <Words>3317</Words>
  <Application>Microsoft Office PowerPoint</Application>
  <PresentationFormat>Widescreen</PresentationFormat>
  <Paragraphs>600</Paragraphs>
  <Slides>131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Avenir Next LT Pro</vt:lpstr>
      <vt:lpstr>Calibri</vt:lpstr>
      <vt:lpstr>Calibri Light</vt:lpstr>
      <vt:lpstr>Rockwell</vt:lpstr>
      <vt:lpstr>Times New Roman</vt:lpstr>
      <vt:lpstr>Office Theme</vt:lpstr>
      <vt:lpstr>Cisco CCNA Exam (CCNA 200-301)  This course will Cover CCNP 75%+</vt:lpstr>
      <vt:lpstr>PowerPoint Presentation</vt:lpstr>
      <vt:lpstr>Module 01: Networking Fundamentals </vt:lpstr>
      <vt:lpstr>   OSI Layer Model</vt:lpstr>
      <vt:lpstr>Buildings depend on the strangeness of the pillars</vt:lpstr>
      <vt:lpstr>PowerPoint Presentation</vt:lpstr>
      <vt:lpstr>Network Devices</vt:lpstr>
      <vt:lpstr>Network Devices</vt:lpstr>
      <vt:lpstr>UTP Cable</vt:lpstr>
      <vt:lpstr>Module 02: Wireless Networking's </vt:lpstr>
      <vt:lpstr>Wireless Network Corporate-</vt:lpstr>
      <vt:lpstr>Logging Into a Cisco WLC</vt:lpstr>
      <vt:lpstr>Wireless Security Protocols</vt:lpstr>
      <vt:lpstr>AP diagram</vt:lpstr>
      <vt:lpstr>CISCO Controller Dashboard Structure</vt:lpstr>
      <vt:lpstr>WLC with a WLAN Diagram Lightweight Access Point Protocol (LWAPP) Cisco WLAN Controller (WLC)</vt:lpstr>
      <vt:lpstr>Module 03: Ethernet Switching </vt:lpstr>
      <vt:lpstr>PowerPoint Presentation</vt:lpstr>
      <vt:lpstr>Module 04: Switch Configuration Basic</vt:lpstr>
      <vt:lpstr>PowerPoint Presentation</vt:lpstr>
      <vt:lpstr>PowerPoint Presentation</vt:lpstr>
      <vt:lpstr>IP Address Classification</vt:lpstr>
      <vt:lpstr>IP Address Types</vt:lpstr>
      <vt:lpstr>Private IP Series</vt:lpstr>
      <vt:lpstr>VLSM Design</vt:lpstr>
      <vt:lpstr>IP Address Classification Table</vt:lpstr>
      <vt:lpstr>Subnet Calculation</vt:lpstr>
      <vt:lpstr>Subnet Calculation</vt:lpstr>
      <vt:lpstr>IP address :192.168.1.0/27</vt:lpstr>
      <vt:lpstr>Decimal to Binary Conversation</vt:lpstr>
      <vt:lpstr>IP Address Classification Table</vt:lpstr>
      <vt:lpstr>PowerPoint Presentation</vt:lpstr>
      <vt:lpstr>PowerPoint Presentation</vt:lpstr>
      <vt:lpstr>PowerPoint Presentation</vt:lpstr>
      <vt:lpstr>PowerPoint Presentation</vt:lpstr>
      <vt:lpstr>PowerPoint Presentation</vt:lpstr>
      <vt:lpstr>PowerPoint Presentation</vt:lpstr>
      <vt:lpstr>Structure of IPv6</vt:lpstr>
      <vt:lpstr>0 digit Omitted for IPV6</vt:lpstr>
      <vt:lpstr>0:0 is replaced by (::)</vt:lpstr>
      <vt:lpstr>PowerPoint Presentation</vt:lpstr>
      <vt:lpstr>PowerPoint Presentation</vt:lpstr>
      <vt:lpstr>PowerPoint Presentation</vt:lpstr>
      <vt:lpstr>PowerPoint Presentation</vt:lpstr>
      <vt:lpstr>Router login Basic Configuration</vt:lpstr>
      <vt:lpstr>Router Password Break</vt:lpstr>
      <vt:lpstr>Router/Switch IOS upgradation</vt:lpstr>
      <vt:lpstr>PowerPoint Presentation</vt:lpstr>
      <vt:lpstr>Routing Protocol</vt:lpstr>
      <vt:lpstr>PowerPoint Presentation</vt:lpstr>
      <vt:lpstr>Static Router configuration</vt:lpstr>
      <vt:lpstr>PowerPoint Presentation</vt:lpstr>
      <vt:lpstr>RIP</vt:lpstr>
      <vt:lpstr>EIGRP configuration</vt:lpstr>
      <vt:lpstr>PowerPoint Presentation</vt:lpstr>
      <vt:lpstr>OSPF Configuration</vt:lpstr>
      <vt:lpstr>Multi Area OSPF  Core Router</vt:lpstr>
      <vt:lpstr>Branch Router</vt:lpstr>
      <vt:lpstr>PowerPoint Presentation</vt:lpstr>
      <vt:lpstr>VLAN</vt:lpstr>
      <vt:lpstr>VLAN </vt:lpstr>
      <vt:lpstr>Module 12: STP Operation</vt:lpstr>
      <vt:lpstr>Module 13: EtherChannel and HSRP</vt:lpstr>
      <vt:lpstr>FHRP (First Hope Routing Protocol)</vt:lpstr>
      <vt:lpstr>First Hope Routing Protocol</vt:lpstr>
      <vt:lpstr>Live HSRP Configuration</vt:lpstr>
      <vt:lpstr>HSRP configuration</vt:lpstr>
      <vt:lpstr>GLBP (Gateway Load Balance Protocol)</vt:lpstr>
      <vt:lpstr>LAN Security and Device Hardening</vt:lpstr>
      <vt:lpstr>Module 14: LAN Security and Device Hardening </vt:lpstr>
      <vt:lpstr>Module 16: Inter-VLAN Routing Inter-VLAN Routing Concepts : Switch(config)#ip routing</vt:lpstr>
      <vt:lpstr>Module 17: Network Security Concepts Security </vt:lpstr>
      <vt:lpstr>Module 17: Network Security Concepts Security</vt:lpstr>
      <vt:lpstr>CISCO ASA</vt:lpstr>
      <vt:lpstr>PowerPoint Presentation</vt:lpstr>
      <vt:lpstr>PowerPoint Presentation</vt:lpstr>
      <vt:lpstr>ACL- Access Control List</vt:lpstr>
      <vt:lpstr>Standard ACL</vt:lpstr>
      <vt:lpstr>Extended ACL</vt:lpstr>
      <vt:lpstr>OSPF with ACL</vt:lpstr>
      <vt:lpstr>Browse from web Browser</vt:lpstr>
      <vt:lpstr>PowerPoint Presentation</vt:lpstr>
      <vt:lpstr>NAT</vt:lpstr>
      <vt:lpstr>Static NAT</vt:lpstr>
      <vt:lpstr>Static NAT Through Route-map</vt:lpstr>
      <vt:lpstr>NAT Configuration-Dynamic</vt:lpstr>
      <vt:lpstr>DHCP (Dynamic Host Configuration Protocol) </vt:lpstr>
      <vt:lpstr>Module 20: DHCP and DNS</vt:lpstr>
      <vt:lpstr>DNS Verifying Host IP Configuration </vt:lpstr>
      <vt:lpstr>Module 21: WAN, VPN, and IPsec</vt:lpstr>
      <vt:lpstr>WAN Topology</vt:lpstr>
      <vt:lpstr>Hierarchical Campus Network Architecture </vt:lpstr>
      <vt:lpstr>WAN Connection Options </vt:lpstr>
      <vt:lpstr>PowerPoint Presentation</vt:lpstr>
      <vt:lpstr>VPN</vt:lpstr>
      <vt:lpstr>VPN-Virtual Private network</vt:lpstr>
      <vt:lpstr>Generic Routing Encapsulation (GRE VPN)</vt:lpstr>
      <vt:lpstr>GRE VPN Configuration</vt:lpstr>
      <vt:lpstr>IPSec VPN send data Encrypted method</vt:lpstr>
      <vt:lpstr>GRE over IPSec Configuration</vt:lpstr>
      <vt:lpstr>Second part of GRE Over IPSec</vt:lpstr>
      <vt:lpstr>PowerPoint Presentation</vt:lpstr>
      <vt:lpstr>SSL VPN Network Diagram</vt:lpstr>
      <vt:lpstr>SSL VPN</vt:lpstr>
      <vt:lpstr>https://bdnews24.com:8080</vt:lpstr>
      <vt:lpstr>VTP Topology</vt:lpstr>
      <vt:lpstr>Module 22: CDP and LLDP</vt:lpstr>
      <vt:lpstr>CDP stands for Cisco Discovery Protocol</vt:lpstr>
      <vt:lpstr>PowerPoint Presentation</vt:lpstr>
      <vt:lpstr>LLDP (Link Layer Discovery Protocol) LLDP is a layer two discovery protocol,</vt:lpstr>
      <vt:lpstr>PowerPoint Presentation</vt:lpstr>
      <vt:lpstr>Module 23: Device Management &amp; Monitoring </vt:lpstr>
      <vt:lpstr>Simple Network Management Protocol (SNMP)</vt:lpstr>
      <vt:lpstr>Module 23: Device Management &amp; Monitoring SNMP Configuration snmp-server community bank_123 RO snmp-server community bank123 RO snmphost snmp-server enable traps snmp linkdown linkup coldstart warmstart</vt:lpstr>
      <vt:lpstr>Monitoring Device List</vt:lpstr>
      <vt:lpstr>Network Time Protocol</vt:lpstr>
      <vt:lpstr>PowerPoint Presentation</vt:lpstr>
      <vt:lpstr>Syslog</vt:lpstr>
      <vt:lpstr>PowerPoint Presentation</vt:lpstr>
      <vt:lpstr>Password Recovery </vt:lpstr>
      <vt:lpstr>Cloud Data Center</vt:lpstr>
      <vt:lpstr>Virtualization </vt:lpstr>
      <vt:lpstr>Module 24: Cloud, Virtualization, and SDN</vt:lpstr>
      <vt:lpstr>Traditional to SDN Network Design</vt:lpstr>
      <vt:lpstr>Router Backup Configuration</vt:lpstr>
      <vt:lpstr>Module 25: SDA and Cisco DNA Center </vt:lpstr>
      <vt:lpstr>BGP-Border Gateway Protocol</vt:lpstr>
      <vt:lpstr>BGP Configuration</vt:lpstr>
      <vt:lpstr>Network Automation </vt:lpstr>
      <vt:lpstr>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CCNA Exam (CCNA 200-301)</dc:title>
  <dc:creator>Md.Humayun Kabir</dc:creator>
  <cp:lastModifiedBy>Humayun</cp:lastModifiedBy>
  <cp:revision>251</cp:revision>
  <dcterms:created xsi:type="dcterms:W3CDTF">2021-04-16T13:45:24Z</dcterms:created>
  <dcterms:modified xsi:type="dcterms:W3CDTF">2025-04-23T15:48:48Z</dcterms:modified>
</cp:coreProperties>
</file>